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7" r:id="rId3"/>
    <p:sldId id="274" r:id="rId4"/>
    <p:sldId id="257" r:id="rId5"/>
    <p:sldId id="278" r:id="rId6"/>
    <p:sldId id="258" r:id="rId7"/>
    <p:sldId id="286" r:id="rId8"/>
    <p:sldId id="282" r:id="rId9"/>
    <p:sldId id="283" r:id="rId10"/>
    <p:sldId id="284" r:id="rId11"/>
    <p:sldId id="262" r:id="rId12"/>
    <p:sldId id="264" r:id="rId13"/>
    <p:sldId id="265" r:id="rId14"/>
    <p:sldId id="285"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86463" autoAdjust="0"/>
  </p:normalViewPr>
  <p:slideViewPr>
    <p:cSldViewPr snapToGrid="0">
      <p:cViewPr varScale="1">
        <p:scale>
          <a:sx n="105" d="100"/>
          <a:sy n="105" d="100"/>
        </p:scale>
        <p:origin x="280" y="19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24C86-29CA-4AEB-BD54-7BA22D8F99B8}" type="datetimeFigureOut">
              <a:rPr lang="en-US" smtClean="0"/>
              <a:t>6/3/24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0E7A87-17B1-4B79-ABA1-9568C64FA699}" type="slidenum">
              <a:rPr lang="en-US" smtClean="0"/>
              <a:t>‹#›</a:t>
            </a:fld>
            <a:endParaRPr lang="en-US"/>
          </a:p>
        </p:txBody>
      </p:sp>
    </p:spTree>
    <p:extLst>
      <p:ext uri="{BB962C8B-B14F-4D97-AF65-F5344CB8AC3E}">
        <p14:creationId xmlns:p14="http://schemas.microsoft.com/office/powerpoint/2010/main" val="2594327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EC58DC6-927D-764D-8500-9188BDB3ADC0}" type="slidenum">
              <a:rPr lang="en-US" smtClean="0"/>
              <a:t>5</a:t>
            </a:fld>
            <a:endParaRPr lang="en-US"/>
          </a:p>
        </p:txBody>
      </p:sp>
    </p:spTree>
    <p:extLst>
      <p:ext uri="{BB962C8B-B14F-4D97-AF65-F5344CB8AC3E}">
        <p14:creationId xmlns:p14="http://schemas.microsoft.com/office/powerpoint/2010/main" val="2383642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C58DC6-927D-764D-8500-9188BDB3ADC0}" type="slidenum">
              <a:rPr lang="en-US" smtClean="0"/>
              <a:t>7</a:t>
            </a:fld>
            <a:endParaRPr lang="en-US"/>
          </a:p>
        </p:txBody>
      </p:sp>
    </p:spTree>
    <p:extLst>
      <p:ext uri="{BB962C8B-B14F-4D97-AF65-F5344CB8AC3E}">
        <p14:creationId xmlns:p14="http://schemas.microsoft.com/office/powerpoint/2010/main" val="388663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0E7A87-17B1-4B79-ABA1-9568C64FA699}" type="slidenum">
              <a:rPr lang="en-US" smtClean="0"/>
              <a:t>13</a:t>
            </a:fld>
            <a:endParaRPr lang="en-US"/>
          </a:p>
        </p:txBody>
      </p:sp>
    </p:spTree>
    <p:extLst>
      <p:ext uri="{BB962C8B-B14F-4D97-AF65-F5344CB8AC3E}">
        <p14:creationId xmlns:p14="http://schemas.microsoft.com/office/powerpoint/2010/main" val="20407460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A0818-2D12-8FC6-DDF2-F392D2ACBE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2E2184-A844-7C5E-88B7-1D0F6DD1F8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64F05E-2E8B-B89E-C521-7827D3577FE6}"/>
              </a:ext>
            </a:extLst>
          </p:cNvPr>
          <p:cNvSpPr>
            <a:spLocks noGrp="1"/>
          </p:cNvSpPr>
          <p:nvPr>
            <p:ph type="dt" sz="half" idx="10"/>
          </p:nvPr>
        </p:nvSpPr>
        <p:spPr/>
        <p:txBody>
          <a:bodyPr/>
          <a:lstStyle/>
          <a:p>
            <a:fld id="{BB37D7FB-95ED-4658-A4C4-F5CED933B513}" type="datetime1">
              <a:rPr lang="en-US" smtClean="0"/>
              <a:t>6/3/24</a:t>
            </a:fld>
            <a:endParaRPr lang="en-US"/>
          </a:p>
        </p:txBody>
      </p:sp>
      <p:sp>
        <p:nvSpPr>
          <p:cNvPr id="5" name="Footer Placeholder 4">
            <a:extLst>
              <a:ext uri="{FF2B5EF4-FFF2-40B4-BE49-F238E27FC236}">
                <a16:creationId xmlns:a16="http://schemas.microsoft.com/office/drawing/2014/main" id="{4BC0433C-6A67-DB63-6FF7-815E1C1D63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F14D2F-79F8-E8C0-AE0C-0CDCE7C9FCE9}"/>
              </a:ext>
            </a:extLst>
          </p:cNvPr>
          <p:cNvSpPr>
            <a:spLocks noGrp="1"/>
          </p:cNvSpPr>
          <p:nvPr>
            <p:ph type="sldNum" sz="quarter" idx="12"/>
          </p:nvPr>
        </p:nvSpPr>
        <p:spPr/>
        <p:txBody>
          <a:bodyPr/>
          <a:lstStyle/>
          <a:p>
            <a:fld id="{E12FD48E-886A-4CFE-9267-DA4751C6ACF1}" type="slidenum">
              <a:rPr lang="en-US" smtClean="0"/>
              <a:t>‹#›</a:t>
            </a:fld>
            <a:endParaRPr lang="en-US"/>
          </a:p>
        </p:txBody>
      </p:sp>
      <p:pic>
        <p:nvPicPr>
          <p:cNvPr id="7" name="Picture 6">
            <a:extLst>
              <a:ext uri="{FF2B5EF4-FFF2-40B4-BE49-F238E27FC236}">
                <a16:creationId xmlns:a16="http://schemas.microsoft.com/office/drawing/2014/main" id="{51506B84-E9AB-C83C-C7E2-9F9B378930B8}"/>
              </a:ext>
            </a:extLst>
          </p:cNvPr>
          <p:cNvPicPr>
            <a:picLocks noChangeAspect="1"/>
          </p:cNvPicPr>
          <p:nvPr userDrawn="1"/>
        </p:nvPicPr>
        <p:blipFill rotWithShape="1">
          <a:blip r:embed="rId2">
            <a:alphaModFix amt="20000"/>
            <a:extLst>
              <a:ext uri="{28A0092B-C50C-407E-A947-70E740481C1C}">
                <a14:useLocalDpi xmlns:a14="http://schemas.microsoft.com/office/drawing/2010/main" val="0"/>
              </a:ext>
            </a:extLst>
          </a:blip>
          <a:srcRect t="20400" b="17001"/>
          <a:stretch/>
        </p:blipFill>
        <p:spPr>
          <a:xfrm>
            <a:off x="0" y="0"/>
            <a:ext cx="12192000" cy="5393267"/>
          </a:xfrm>
          <a:prstGeom prst="rect">
            <a:avLst/>
          </a:prstGeom>
        </p:spPr>
      </p:pic>
    </p:spTree>
    <p:extLst>
      <p:ext uri="{BB962C8B-B14F-4D97-AF65-F5344CB8AC3E}">
        <p14:creationId xmlns:p14="http://schemas.microsoft.com/office/powerpoint/2010/main" val="1693244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9F201-3528-BE40-393D-1145085F2C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44545C-5765-B478-14E4-A3647D8360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1F921E-3D82-A5CC-3092-949CF44D7379}"/>
              </a:ext>
            </a:extLst>
          </p:cNvPr>
          <p:cNvSpPr>
            <a:spLocks noGrp="1"/>
          </p:cNvSpPr>
          <p:nvPr>
            <p:ph type="dt" sz="half" idx="10"/>
          </p:nvPr>
        </p:nvSpPr>
        <p:spPr/>
        <p:txBody>
          <a:bodyPr/>
          <a:lstStyle/>
          <a:p>
            <a:fld id="{51C0EC39-9B01-4E74-ACF4-EFD9ECC7736A}" type="datetime1">
              <a:rPr lang="en-US" smtClean="0"/>
              <a:t>6/3/24</a:t>
            </a:fld>
            <a:endParaRPr lang="en-US"/>
          </a:p>
        </p:txBody>
      </p:sp>
      <p:sp>
        <p:nvSpPr>
          <p:cNvPr id="5" name="Footer Placeholder 4">
            <a:extLst>
              <a:ext uri="{FF2B5EF4-FFF2-40B4-BE49-F238E27FC236}">
                <a16:creationId xmlns:a16="http://schemas.microsoft.com/office/drawing/2014/main" id="{911BAC8B-5841-863F-DC9A-F701EF66C1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BDB64E-AE56-7F0E-0FE0-6224BE8FE672}"/>
              </a:ext>
            </a:extLst>
          </p:cNvPr>
          <p:cNvSpPr>
            <a:spLocks noGrp="1"/>
          </p:cNvSpPr>
          <p:nvPr>
            <p:ph type="sldNum" sz="quarter" idx="12"/>
          </p:nvPr>
        </p:nvSpPr>
        <p:spPr/>
        <p:txBody>
          <a:bodyPr/>
          <a:lstStyle/>
          <a:p>
            <a:fld id="{E12FD48E-886A-4CFE-9267-DA4751C6ACF1}" type="slidenum">
              <a:rPr lang="en-US" smtClean="0"/>
              <a:t>‹#›</a:t>
            </a:fld>
            <a:endParaRPr lang="en-US"/>
          </a:p>
        </p:txBody>
      </p:sp>
    </p:spTree>
    <p:extLst>
      <p:ext uri="{BB962C8B-B14F-4D97-AF65-F5344CB8AC3E}">
        <p14:creationId xmlns:p14="http://schemas.microsoft.com/office/powerpoint/2010/main" val="3109827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8333AB-6AF0-768E-AD28-7308DE7C07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C3625-C40D-D818-C09E-2B91500537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2827A1-5799-6DC6-8EBA-1622A870704D}"/>
              </a:ext>
            </a:extLst>
          </p:cNvPr>
          <p:cNvSpPr>
            <a:spLocks noGrp="1"/>
          </p:cNvSpPr>
          <p:nvPr>
            <p:ph type="dt" sz="half" idx="10"/>
          </p:nvPr>
        </p:nvSpPr>
        <p:spPr/>
        <p:txBody>
          <a:bodyPr/>
          <a:lstStyle/>
          <a:p>
            <a:fld id="{DE0AAA03-F3BA-49BE-B1B3-C9386B85AB5B}" type="datetime1">
              <a:rPr lang="en-US" smtClean="0"/>
              <a:t>6/3/24</a:t>
            </a:fld>
            <a:endParaRPr lang="en-US"/>
          </a:p>
        </p:txBody>
      </p:sp>
      <p:sp>
        <p:nvSpPr>
          <p:cNvPr id="5" name="Footer Placeholder 4">
            <a:extLst>
              <a:ext uri="{FF2B5EF4-FFF2-40B4-BE49-F238E27FC236}">
                <a16:creationId xmlns:a16="http://schemas.microsoft.com/office/drawing/2014/main" id="{7C4EF2E9-98D3-6299-E295-9EB86E5831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C86FB1-2D45-9D72-294F-F8305BD75137}"/>
              </a:ext>
            </a:extLst>
          </p:cNvPr>
          <p:cNvSpPr>
            <a:spLocks noGrp="1"/>
          </p:cNvSpPr>
          <p:nvPr>
            <p:ph type="sldNum" sz="quarter" idx="12"/>
          </p:nvPr>
        </p:nvSpPr>
        <p:spPr/>
        <p:txBody>
          <a:bodyPr/>
          <a:lstStyle/>
          <a:p>
            <a:fld id="{E12FD48E-886A-4CFE-9267-DA4751C6ACF1}" type="slidenum">
              <a:rPr lang="en-US" smtClean="0"/>
              <a:t>‹#›</a:t>
            </a:fld>
            <a:endParaRPr lang="en-US"/>
          </a:p>
        </p:txBody>
      </p:sp>
    </p:spTree>
    <p:extLst>
      <p:ext uri="{BB962C8B-B14F-4D97-AF65-F5344CB8AC3E}">
        <p14:creationId xmlns:p14="http://schemas.microsoft.com/office/powerpoint/2010/main" val="383957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F4490-6AC2-0E50-9442-F038B5E1AF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2690FF-4CE5-2BCD-8053-3FBF1CD77E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D4ED2C-003E-E3ED-B993-69292AD89405}"/>
              </a:ext>
            </a:extLst>
          </p:cNvPr>
          <p:cNvSpPr>
            <a:spLocks noGrp="1"/>
          </p:cNvSpPr>
          <p:nvPr>
            <p:ph type="dt" sz="half" idx="10"/>
          </p:nvPr>
        </p:nvSpPr>
        <p:spPr/>
        <p:txBody>
          <a:bodyPr/>
          <a:lstStyle/>
          <a:p>
            <a:fld id="{887FCA82-8D0D-4FC0-B0FE-00C205F471AB}" type="datetime1">
              <a:rPr lang="en-US" smtClean="0"/>
              <a:t>6/3/24</a:t>
            </a:fld>
            <a:endParaRPr lang="en-US"/>
          </a:p>
        </p:txBody>
      </p:sp>
      <p:sp>
        <p:nvSpPr>
          <p:cNvPr id="5" name="Footer Placeholder 4">
            <a:extLst>
              <a:ext uri="{FF2B5EF4-FFF2-40B4-BE49-F238E27FC236}">
                <a16:creationId xmlns:a16="http://schemas.microsoft.com/office/drawing/2014/main" id="{77730389-3496-CDBE-76E3-91E0704EC9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9154C5-E8E7-38D0-62FF-19A19A951A93}"/>
              </a:ext>
            </a:extLst>
          </p:cNvPr>
          <p:cNvSpPr>
            <a:spLocks noGrp="1"/>
          </p:cNvSpPr>
          <p:nvPr>
            <p:ph type="sldNum" sz="quarter" idx="12"/>
          </p:nvPr>
        </p:nvSpPr>
        <p:spPr/>
        <p:txBody>
          <a:bodyPr/>
          <a:lstStyle/>
          <a:p>
            <a:fld id="{E12FD48E-886A-4CFE-9267-DA4751C6ACF1}" type="slidenum">
              <a:rPr lang="en-US" smtClean="0"/>
              <a:t>‹#›</a:t>
            </a:fld>
            <a:endParaRPr lang="en-US"/>
          </a:p>
        </p:txBody>
      </p:sp>
      <p:pic>
        <p:nvPicPr>
          <p:cNvPr id="7" name="Picture 6">
            <a:extLst>
              <a:ext uri="{FF2B5EF4-FFF2-40B4-BE49-F238E27FC236}">
                <a16:creationId xmlns:a16="http://schemas.microsoft.com/office/drawing/2014/main" id="{3BC9271F-4F75-9DAE-4B5E-F4A1AF3B2648}"/>
              </a:ext>
            </a:extLst>
          </p:cNvPr>
          <p:cNvPicPr>
            <a:picLocks noChangeAspect="1"/>
          </p:cNvPicPr>
          <p:nvPr userDrawn="1"/>
        </p:nvPicPr>
        <p:blipFill rotWithShape="1">
          <a:blip r:embed="rId2">
            <a:alphaModFix amt="20000"/>
            <a:extLst>
              <a:ext uri="{28A0092B-C50C-407E-A947-70E740481C1C}">
                <a14:useLocalDpi xmlns:a14="http://schemas.microsoft.com/office/drawing/2010/main" val="0"/>
              </a:ext>
            </a:extLst>
          </a:blip>
          <a:srcRect t="20400" b="63090"/>
          <a:stretch/>
        </p:blipFill>
        <p:spPr>
          <a:xfrm>
            <a:off x="0" y="0"/>
            <a:ext cx="12192000" cy="1422400"/>
          </a:xfrm>
          <a:prstGeom prst="rect">
            <a:avLst/>
          </a:prstGeom>
        </p:spPr>
      </p:pic>
      <p:pic>
        <p:nvPicPr>
          <p:cNvPr id="8" name="Picture 7">
            <a:extLst>
              <a:ext uri="{FF2B5EF4-FFF2-40B4-BE49-F238E27FC236}">
                <a16:creationId xmlns:a16="http://schemas.microsoft.com/office/drawing/2014/main" id="{876506B4-9922-CFB3-DB33-6D358EB37934}"/>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70824"/>
          <a:stretch/>
        </p:blipFill>
        <p:spPr>
          <a:xfrm>
            <a:off x="11190343" y="300577"/>
            <a:ext cx="815191" cy="890928"/>
          </a:xfrm>
          <a:prstGeom prst="rect">
            <a:avLst/>
          </a:prstGeom>
        </p:spPr>
      </p:pic>
    </p:spTree>
    <p:extLst>
      <p:ext uri="{BB962C8B-B14F-4D97-AF65-F5344CB8AC3E}">
        <p14:creationId xmlns:p14="http://schemas.microsoft.com/office/powerpoint/2010/main" val="3515766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567C7-FB72-2C86-1F0D-9726D07837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B611F0-D19D-4FDF-3BDE-BFBC6E20315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DEEAD2-7531-6964-25DD-88E5A2BB5A5A}"/>
              </a:ext>
            </a:extLst>
          </p:cNvPr>
          <p:cNvSpPr>
            <a:spLocks noGrp="1"/>
          </p:cNvSpPr>
          <p:nvPr>
            <p:ph type="dt" sz="half" idx="10"/>
          </p:nvPr>
        </p:nvSpPr>
        <p:spPr/>
        <p:txBody>
          <a:bodyPr/>
          <a:lstStyle/>
          <a:p>
            <a:fld id="{0C5F9181-093B-47C8-859D-615F21167EB0}" type="datetime1">
              <a:rPr lang="en-US" smtClean="0"/>
              <a:t>6/3/24</a:t>
            </a:fld>
            <a:endParaRPr lang="en-US"/>
          </a:p>
        </p:txBody>
      </p:sp>
      <p:sp>
        <p:nvSpPr>
          <p:cNvPr id="5" name="Footer Placeholder 4">
            <a:extLst>
              <a:ext uri="{FF2B5EF4-FFF2-40B4-BE49-F238E27FC236}">
                <a16:creationId xmlns:a16="http://schemas.microsoft.com/office/drawing/2014/main" id="{1FB4C9D1-72BA-4884-F396-D81EAA9293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B1F1B1-648D-7162-9292-5BC5E00DE029}"/>
              </a:ext>
            </a:extLst>
          </p:cNvPr>
          <p:cNvSpPr>
            <a:spLocks noGrp="1"/>
          </p:cNvSpPr>
          <p:nvPr>
            <p:ph type="sldNum" sz="quarter" idx="12"/>
          </p:nvPr>
        </p:nvSpPr>
        <p:spPr/>
        <p:txBody>
          <a:bodyPr/>
          <a:lstStyle/>
          <a:p>
            <a:fld id="{E12FD48E-886A-4CFE-9267-DA4751C6ACF1}" type="slidenum">
              <a:rPr lang="en-US" smtClean="0"/>
              <a:t>‹#›</a:t>
            </a:fld>
            <a:endParaRPr lang="en-US"/>
          </a:p>
        </p:txBody>
      </p:sp>
    </p:spTree>
    <p:extLst>
      <p:ext uri="{BB962C8B-B14F-4D97-AF65-F5344CB8AC3E}">
        <p14:creationId xmlns:p14="http://schemas.microsoft.com/office/powerpoint/2010/main" val="1704335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3ECCE-E4DB-2567-8213-D9102758D4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217875-2063-B919-F634-6E62CED7A6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21180A-DA6A-EA8E-7103-5FD662A35F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117CCF-74C0-5EBB-16E4-6C2407877C9B}"/>
              </a:ext>
            </a:extLst>
          </p:cNvPr>
          <p:cNvSpPr>
            <a:spLocks noGrp="1"/>
          </p:cNvSpPr>
          <p:nvPr>
            <p:ph type="dt" sz="half" idx="10"/>
          </p:nvPr>
        </p:nvSpPr>
        <p:spPr/>
        <p:txBody>
          <a:bodyPr/>
          <a:lstStyle/>
          <a:p>
            <a:fld id="{3FCBE6F6-AE39-423F-89B8-2261A7413281}" type="datetime1">
              <a:rPr lang="en-US" smtClean="0"/>
              <a:t>6/3/24</a:t>
            </a:fld>
            <a:endParaRPr lang="en-US"/>
          </a:p>
        </p:txBody>
      </p:sp>
      <p:sp>
        <p:nvSpPr>
          <p:cNvPr id="6" name="Footer Placeholder 5">
            <a:extLst>
              <a:ext uri="{FF2B5EF4-FFF2-40B4-BE49-F238E27FC236}">
                <a16:creationId xmlns:a16="http://schemas.microsoft.com/office/drawing/2014/main" id="{5295A1E8-BFBA-7CB2-03F6-CEE6A54595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6915A1-05B4-D8AF-A4F3-71F703389313}"/>
              </a:ext>
            </a:extLst>
          </p:cNvPr>
          <p:cNvSpPr>
            <a:spLocks noGrp="1"/>
          </p:cNvSpPr>
          <p:nvPr>
            <p:ph type="sldNum" sz="quarter" idx="12"/>
          </p:nvPr>
        </p:nvSpPr>
        <p:spPr/>
        <p:txBody>
          <a:bodyPr/>
          <a:lstStyle/>
          <a:p>
            <a:fld id="{E12FD48E-886A-4CFE-9267-DA4751C6ACF1}" type="slidenum">
              <a:rPr lang="en-US" smtClean="0"/>
              <a:t>‹#›</a:t>
            </a:fld>
            <a:endParaRPr lang="en-US"/>
          </a:p>
        </p:txBody>
      </p:sp>
    </p:spTree>
    <p:extLst>
      <p:ext uri="{BB962C8B-B14F-4D97-AF65-F5344CB8AC3E}">
        <p14:creationId xmlns:p14="http://schemas.microsoft.com/office/powerpoint/2010/main" val="948016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49BF8-3A82-C0AD-704F-3CEB869245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971794-3849-D77F-B0D9-FF6D5A82EF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FDFD49-4E07-F42F-8965-18996910CE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34A421-226C-42B7-0D7A-6680F64E63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A6C13C-6FCA-5933-E738-0169179467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DF1108-B417-7B09-8B63-CDB9B4E90FC7}"/>
              </a:ext>
            </a:extLst>
          </p:cNvPr>
          <p:cNvSpPr>
            <a:spLocks noGrp="1"/>
          </p:cNvSpPr>
          <p:nvPr>
            <p:ph type="dt" sz="half" idx="10"/>
          </p:nvPr>
        </p:nvSpPr>
        <p:spPr/>
        <p:txBody>
          <a:bodyPr/>
          <a:lstStyle/>
          <a:p>
            <a:fld id="{6B8FA43A-3B5B-43A4-9431-A4859958B145}" type="datetime1">
              <a:rPr lang="en-US" smtClean="0"/>
              <a:t>6/3/24</a:t>
            </a:fld>
            <a:endParaRPr lang="en-US"/>
          </a:p>
        </p:txBody>
      </p:sp>
      <p:sp>
        <p:nvSpPr>
          <p:cNvPr id="8" name="Footer Placeholder 7">
            <a:extLst>
              <a:ext uri="{FF2B5EF4-FFF2-40B4-BE49-F238E27FC236}">
                <a16:creationId xmlns:a16="http://schemas.microsoft.com/office/drawing/2014/main" id="{5AE56D92-C14C-AAEE-79A0-F12E1C4A7C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F37FA2-13AD-4415-57F2-F6EB1D5508C0}"/>
              </a:ext>
            </a:extLst>
          </p:cNvPr>
          <p:cNvSpPr>
            <a:spLocks noGrp="1"/>
          </p:cNvSpPr>
          <p:nvPr>
            <p:ph type="sldNum" sz="quarter" idx="12"/>
          </p:nvPr>
        </p:nvSpPr>
        <p:spPr/>
        <p:txBody>
          <a:bodyPr/>
          <a:lstStyle/>
          <a:p>
            <a:fld id="{E12FD48E-886A-4CFE-9267-DA4751C6ACF1}" type="slidenum">
              <a:rPr lang="en-US" smtClean="0"/>
              <a:t>‹#›</a:t>
            </a:fld>
            <a:endParaRPr lang="en-US"/>
          </a:p>
        </p:txBody>
      </p:sp>
    </p:spTree>
    <p:extLst>
      <p:ext uri="{BB962C8B-B14F-4D97-AF65-F5344CB8AC3E}">
        <p14:creationId xmlns:p14="http://schemas.microsoft.com/office/powerpoint/2010/main" val="2698442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F5E48-75A6-8C3E-4079-98118058A7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BA8814-63C2-75D7-DE72-43D49C4CC7C7}"/>
              </a:ext>
            </a:extLst>
          </p:cNvPr>
          <p:cNvSpPr>
            <a:spLocks noGrp="1"/>
          </p:cNvSpPr>
          <p:nvPr>
            <p:ph type="dt" sz="half" idx="10"/>
          </p:nvPr>
        </p:nvSpPr>
        <p:spPr/>
        <p:txBody>
          <a:bodyPr/>
          <a:lstStyle/>
          <a:p>
            <a:fld id="{22E5D5F9-45DB-40DF-872E-122973F696B0}" type="datetime1">
              <a:rPr lang="en-US" smtClean="0"/>
              <a:t>6/3/24</a:t>
            </a:fld>
            <a:endParaRPr lang="en-US"/>
          </a:p>
        </p:txBody>
      </p:sp>
      <p:sp>
        <p:nvSpPr>
          <p:cNvPr id="4" name="Footer Placeholder 3">
            <a:extLst>
              <a:ext uri="{FF2B5EF4-FFF2-40B4-BE49-F238E27FC236}">
                <a16:creationId xmlns:a16="http://schemas.microsoft.com/office/drawing/2014/main" id="{AB6CC831-FFC1-3568-C1CC-AC47FCB2C9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279CFF-3B6A-0C29-B5B1-D5EE7B7AADBB}"/>
              </a:ext>
            </a:extLst>
          </p:cNvPr>
          <p:cNvSpPr>
            <a:spLocks noGrp="1"/>
          </p:cNvSpPr>
          <p:nvPr>
            <p:ph type="sldNum" sz="quarter" idx="12"/>
          </p:nvPr>
        </p:nvSpPr>
        <p:spPr/>
        <p:txBody>
          <a:bodyPr/>
          <a:lstStyle/>
          <a:p>
            <a:fld id="{E12FD48E-886A-4CFE-9267-DA4751C6ACF1}" type="slidenum">
              <a:rPr lang="en-US" smtClean="0"/>
              <a:t>‹#›</a:t>
            </a:fld>
            <a:endParaRPr lang="en-US"/>
          </a:p>
        </p:txBody>
      </p:sp>
    </p:spTree>
    <p:extLst>
      <p:ext uri="{BB962C8B-B14F-4D97-AF65-F5344CB8AC3E}">
        <p14:creationId xmlns:p14="http://schemas.microsoft.com/office/powerpoint/2010/main" val="2152033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77D59E-8174-B215-0EBB-472C0CFC407B}"/>
              </a:ext>
            </a:extLst>
          </p:cNvPr>
          <p:cNvSpPr>
            <a:spLocks noGrp="1"/>
          </p:cNvSpPr>
          <p:nvPr>
            <p:ph type="dt" sz="half" idx="10"/>
          </p:nvPr>
        </p:nvSpPr>
        <p:spPr/>
        <p:txBody>
          <a:bodyPr/>
          <a:lstStyle/>
          <a:p>
            <a:fld id="{23EF82DA-F35F-4F9C-B0CD-F73A9E954F6D}" type="datetime1">
              <a:rPr lang="en-US" smtClean="0"/>
              <a:t>6/3/24</a:t>
            </a:fld>
            <a:endParaRPr lang="en-US"/>
          </a:p>
        </p:txBody>
      </p:sp>
      <p:sp>
        <p:nvSpPr>
          <p:cNvPr id="3" name="Footer Placeholder 2">
            <a:extLst>
              <a:ext uri="{FF2B5EF4-FFF2-40B4-BE49-F238E27FC236}">
                <a16:creationId xmlns:a16="http://schemas.microsoft.com/office/drawing/2014/main" id="{DEC9CAD7-B72E-4034-BA6E-833C5EC7DD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770EDC9-C459-209C-2AFE-FA87581FFE9E}"/>
              </a:ext>
            </a:extLst>
          </p:cNvPr>
          <p:cNvSpPr>
            <a:spLocks noGrp="1"/>
          </p:cNvSpPr>
          <p:nvPr>
            <p:ph type="sldNum" sz="quarter" idx="12"/>
          </p:nvPr>
        </p:nvSpPr>
        <p:spPr/>
        <p:txBody>
          <a:bodyPr/>
          <a:lstStyle/>
          <a:p>
            <a:fld id="{E12FD48E-886A-4CFE-9267-DA4751C6ACF1}" type="slidenum">
              <a:rPr lang="en-US" smtClean="0"/>
              <a:t>‹#›</a:t>
            </a:fld>
            <a:endParaRPr lang="en-US"/>
          </a:p>
        </p:txBody>
      </p:sp>
      <p:pic>
        <p:nvPicPr>
          <p:cNvPr id="5" name="Picture 4">
            <a:extLst>
              <a:ext uri="{FF2B5EF4-FFF2-40B4-BE49-F238E27FC236}">
                <a16:creationId xmlns:a16="http://schemas.microsoft.com/office/drawing/2014/main" id="{040EC586-9A8E-1C7D-C4DF-1F5B6C6BE6E7}"/>
              </a:ext>
            </a:extLst>
          </p:cNvPr>
          <p:cNvPicPr>
            <a:picLocks noChangeAspect="1"/>
          </p:cNvPicPr>
          <p:nvPr userDrawn="1"/>
        </p:nvPicPr>
        <p:blipFill rotWithShape="1">
          <a:blip r:embed="rId2">
            <a:alphaModFix amt="20000"/>
            <a:extLst>
              <a:ext uri="{28A0092B-C50C-407E-A947-70E740481C1C}">
                <a14:useLocalDpi xmlns:a14="http://schemas.microsoft.com/office/drawing/2010/main" val="0"/>
              </a:ext>
            </a:extLst>
          </a:blip>
          <a:srcRect t="28965" b="63661"/>
          <a:stretch/>
        </p:blipFill>
        <p:spPr>
          <a:xfrm>
            <a:off x="-1" y="6281390"/>
            <a:ext cx="12192000" cy="635350"/>
          </a:xfrm>
          <a:prstGeom prst="rect">
            <a:avLst/>
          </a:prstGeom>
        </p:spPr>
      </p:pic>
      <p:pic>
        <p:nvPicPr>
          <p:cNvPr id="7" name="Picture 2" descr="R4NED logo">
            <a:extLst>
              <a:ext uri="{FF2B5EF4-FFF2-40B4-BE49-F238E27FC236}">
                <a16:creationId xmlns:a16="http://schemas.microsoft.com/office/drawing/2014/main" id="{E6877E6F-6472-CFA2-AE1B-6C3F351979E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09849" y="6399375"/>
            <a:ext cx="190500" cy="219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6630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EAE2A-FCA5-A5E6-071E-DEE80D03A9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78177-28A0-2F29-3B6A-10073D8A81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6C945A-369C-AA15-1D95-78C01E6C18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D174EA-63E2-E183-E41F-FA4B140CB67D}"/>
              </a:ext>
            </a:extLst>
          </p:cNvPr>
          <p:cNvSpPr>
            <a:spLocks noGrp="1"/>
          </p:cNvSpPr>
          <p:nvPr>
            <p:ph type="dt" sz="half" idx="10"/>
          </p:nvPr>
        </p:nvSpPr>
        <p:spPr/>
        <p:txBody>
          <a:bodyPr/>
          <a:lstStyle/>
          <a:p>
            <a:fld id="{5AACC8E3-484A-4AEA-AB4A-B9B4C0413315}" type="datetime1">
              <a:rPr lang="en-US" smtClean="0"/>
              <a:t>6/3/24</a:t>
            </a:fld>
            <a:endParaRPr lang="en-US"/>
          </a:p>
        </p:txBody>
      </p:sp>
      <p:sp>
        <p:nvSpPr>
          <p:cNvPr id="6" name="Footer Placeholder 5">
            <a:extLst>
              <a:ext uri="{FF2B5EF4-FFF2-40B4-BE49-F238E27FC236}">
                <a16:creationId xmlns:a16="http://schemas.microsoft.com/office/drawing/2014/main" id="{FC87F299-99B5-8299-6A3E-BCC565CF28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E76175-858D-951E-D32F-F9780B981BDE}"/>
              </a:ext>
            </a:extLst>
          </p:cNvPr>
          <p:cNvSpPr>
            <a:spLocks noGrp="1"/>
          </p:cNvSpPr>
          <p:nvPr>
            <p:ph type="sldNum" sz="quarter" idx="12"/>
          </p:nvPr>
        </p:nvSpPr>
        <p:spPr/>
        <p:txBody>
          <a:bodyPr/>
          <a:lstStyle/>
          <a:p>
            <a:fld id="{E12FD48E-886A-4CFE-9267-DA4751C6ACF1}" type="slidenum">
              <a:rPr lang="en-US" smtClean="0"/>
              <a:t>‹#›</a:t>
            </a:fld>
            <a:endParaRPr lang="en-US"/>
          </a:p>
        </p:txBody>
      </p:sp>
    </p:spTree>
    <p:extLst>
      <p:ext uri="{BB962C8B-B14F-4D97-AF65-F5344CB8AC3E}">
        <p14:creationId xmlns:p14="http://schemas.microsoft.com/office/powerpoint/2010/main" val="3881193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12888-4911-4D5C-93D8-98552BD960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637BDA-59A6-7D04-6B94-ED35F8D0E6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E5CB54A-616A-A6B7-A9D3-0737AA725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671A4E-02F8-E43E-477A-08D8B6BFBF90}"/>
              </a:ext>
            </a:extLst>
          </p:cNvPr>
          <p:cNvSpPr>
            <a:spLocks noGrp="1"/>
          </p:cNvSpPr>
          <p:nvPr>
            <p:ph type="dt" sz="half" idx="10"/>
          </p:nvPr>
        </p:nvSpPr>
        <p:spPr/>
        <p:txBody>
          <a:bodyPr/>
          <a:lstStyle/>
          <a:p>
            <a:fld id="{ECF3AB3B-6538-46B1-8DD3-C42B9886797B}" type="datetime1">
              <a:rPr lang="en-US" smtClean="0"/>
              <a:t>6/3/24</a:t>
            </a:fld>
            <a:endParaRPr lang="en-US"/>
          </a:p>
        </p:txBody>
      </p:sp>
      <p:sp>
        <p:nvSpPr>
          <p:cNvPr id="6" name="Footer Placeholder 5">
            <a:extLst>
              <a:ext uri="{FF2B5EF4-FFF2-40B4-BE49-F238E27FC236}">
                <a16:creationId xmlns:a16="http://schemas.microsoft.com/office/drawing/2014/main" id="{046D300A-50F5-0EAB-1601-F1736599D1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D9CD25-8084-B635-251D-4EE7514D3F04}"/>
              </a:ext>
            </a:extLst>
          </p:cNvPr>
          <p:cNvSpPr>
            <a:spLocks noGrp="1"/>
          </p:cNvSpPr>
          <p:nvPr>
            <p:ph type="sldNum" sz="quarter" idx="12"/>
          </p:nvPr>
        </p:nvSpPr>
        <p:spPr/>
        <p:txBody>
          <a:bodyPr/>
          <a:lstStyle/>
          <a:p>
            <a:fld id="{E12FD48E-886A-4CFE-9267-DA4751C6ACF1}" type="slidenum">
              <a:rPr lang="en-US" smtClean="0"/>
              <a:t>‹#›</a:t>
            </a:fld>
            <a:endParaRPr lang="en-US"/>
          </a:p>
        </p:txBody>
      </p:sp>
    </p:spTree>
    <p:extLst>
      <p:ext uri="{BB962C8B-B14F-4D97-AF65-F5344CB8AC3E}">
        <p14:creationId xmlns:p14="http://schemas.microsoft.com/office/powerpoint/2010/main" val="3740710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68F86B-2E5C-1A5D-2068-6E5F19CF9E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0BCBC5-17CB-663F-7AFE-C8BB2F8B07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41DB06-950C-7F1F-4D58-5D49EBEB5A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3420DBD-B6D2-4987-9CFE-F3559230CDA1}" type="datetime1">
              <a:rPr lang="en-US" smtClean="0"/>
              <a:t>6/3/24</a:t>
            </a:fld>
            <a:endParaRPr lang="en-US"/>
          </a:p>
        </p:txBody>
      </p:sp>
      <p:sp>
        <p:nvSpPr>
          <p:cNvPr id="5" name="Footer Placeholder 4">
            <a:extLst>
              <a:ext uri="{FF2B5EF4-FFF2-40B4-BE49-F238E27FC236}">
                <a16:creationId xmlns:a16="http://schemas.microsoft.com/office/drawing/2014/main" id="{26435921-B286-FDAD-448D-D112A55690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D6F4EA5-1D99-ED6E-9C8B-6775D49E10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12FD48E-886A-4CFE-9267-DA4751C6ACF1}" type="slidenum">
              <a:rPr lang="en-US" smtClean="0"/>
              <a:t>‹#›</a:t>
            </a:fld>
            <a:endParaRPr lang="en-US"/>
          </a:p>
        </p:txBody>
      </p:sp>
    </p:spTree>
    <p:extLst>
      <p:ext uri="{BB962C8B-B14F-4D97-AF65-F5344CB8AC3E}">
        <p14:creationId xmlns:p14="http://schemas.microsoft.com/office/powerpoint/2010/main" val="2632667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2BEE1DC-00EB-B27F-F0AB-1456086DF547}"/>
              </a:ext>
            </a:extLst>
          </p:cNvPr>
          <p:cNvSpPr>
            <a:spLocks noGrp="1"/>
          </p:cNvSpPr>
          <p:nvPr>
            <p:ph type="ctrTitle"/>
          </p:nvPr>
        </p:nvSpPr>
        <p:spPr>
          <a:xfrm>
            <a:off x="1026925" y="1631959"/>
            <a:ext cx="9590275" cy="2284556"/>
          </a:xfrm>
        </p:spPr>
        <p:txBody>
          <a:bodyPr>
            <a:normAutofit/>
          </a:bodyPr>
          <a:lstStyle/>
          <a:p>
            <a:pPr algn="l"/>
            <a:r>
              <a:rPr lang="en-AU" sz="4400" b="1" kern="100" dirty="0">
                <a:latin typeface="Aptos" panose="020B0004020202020204" pitchFamily="34" charset="0"/>
                <a:ea typeface="Times New Roman" panose="02020603050405020304" pitchFamily="18" charset="0"/>
                <a:cs typeface="Times New Roman" panose="02020603050405020304" pitchFamily="18" charset="0"/>
              </a:rPr>
              <a:t>Meeting the NDIS Practice </a:t>
            </a:r>
            <a:br>
              <a:rPr lang="en-AU" sz="4400" b="1" kern="100" dirty="0">
                <a:latin typeface="Aptos" panose="020B0004020202020204" pitchFamily="34" charset="0"/>
                <a:ea typeface="Times New Roman" panose="02020603050405020304" pitchFamily="18" charset="0"/>
                <a:cs typeface="Times New Roman" panose="02020603050405020304" pitchFamily="18" charset="0"/>
              </a:rPr>
            </a:br>
            <a:r>
              <a:rPr lang="en-AU" sz="4400" b="1" kern="100" dirty="0">
                <a:latin typeface="Aptos" panose="020B0004020202020204" pitchFamily="34" charset="0"/>
                <a:ea typeface="Times New Roman" panose="02020603050405020304" pitchFamily="18" charset="0"/>
                <a:cs typeface="Times New Roman" panose="02020603050405020304" pitchFamily="18" charset="0"/>
              </a:rPr>
              <a:t>Standard for Emergency </a:t>
            </a:r>
            <a:br>
              <a:rPr lang="en-AU" sz="4400" b="1" kern="100" dirty="0">
                <a:latin typeface="Aptos" panose="020B0004020202020204" pitchFamily="34" charset="0"/>
                <a:ea typeface="Times New Roman" panose="02020603050405020304" pitchFamily="18" charset="0"/>
                <a:cs typeface="Times New Roman" panose="02020603050405020304" pitchFamily="18" charset="0"/>
              </a:rPr>
            </a:br>
            <a:r>
              <a:rPr lang="en-AU" sz="4400" b="1" kern="100" dirty="0">
                <a:latin typeface="Aptos" panose="020B0004020202020204" pitchFamily="34" charset="0"/>
                <a:ea typeface="Times New Roman" panose="02020603050405020304" pitchFamily="18" charset="0"/>
                <a:cs typeface="Times New Roman" panose="02020603050405020304" pitchFamily="18" charset="0"/>
              </a:rPr>
              <a:t>and Disaster Management </a:t>
            </a:r>
            <a:endParaRPr lang="en-US" sz="4400" b="1" dirty="0"/>
          </a:p>
        </p:txBody>
      </p:sp>
      <p:sp>
        <p:nvSpPr>
          <p:cNvPr id="10" name="Subtitle 2">
            <a:extLst>
              <a:ext uri="{FF2B5EF4-FFF2-40B4-BE49-F238E27FC236}">
                <a16:creationId xmlns:a16="http://schemas.microsoft.com/office/drawing/2014/main" id="{F718DD9C-0F61-BD2A-82D0-031A412B5F7C}"/>
              </a:ext>
            </a:extLst>
          </p:cNvPr>
          <p:cNvSpPr txBox="1">
            <a:spLocks/>
          </p:cNvSpPr>
          <p:nvPr/>
        </p:nvSpPr>
        <p:spPr>
          <a:xfrm>
            <a:off x="1026925" y="4381026"/>
            <a:ext cx="9144000" cy="89746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AU" sz="2800" kern="100" dirty="0">
                <a:effectLst/>
                <a:ea typeface="Times New Roman" panose="02020603050405020304" pitchFamily="18" charset="0"/>
                <a:cs typeface="Times New Roman" panose="02020603050405020304" pitchFamily="18" charset="0"/>
              </a:rPr>
              <a:t>Board and Leadership team</a:t>
            </a:r>
            <a:r>
              <a:rPr lang="en-AU" sz="2800" kern="100" dirty="0">
                <a:ea typeface="Calibri" panose="020F0502020204030204" pitchFamily="34" charset="0"/>
                <a:cs typeface="Times New Roman" panose="02020603050405020304" pitchFamily="18" charset="0"/>
              </a:rPr>
              <a:t> responsibilities</a:t>
            </a:r>
            <a:endParaRPr lang="en-US" sz="2800" dirty="0"/>
          </a:p>
        </p:txBody>
      </p:sp>
      <p:pic>
        <p:nvPicPr>
          <p:cNvPr id="9" name="Picture 8" descr="Logo for Resources for NDIS Emergency and Disaster Management">
            <a:extLst>
              <a:ext uri="{FF2B5EF4-FFF2-40B4-BE49-F238E27FC236}">
                <a16:creationId xmlns:a16="http://schemas.microsoft.com/office/drawing/2014/main" id="{0D554FC5-FF71-C6AB-ED5F-E12F77154F6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737600" y="5641607"/>
            <a:ext cx="2794000" cy="890928"/>
          </a:xfrm>
          <a:prstGeom prst="rect">
            <a:avLst/>
          </a:prstGeom>
        </p:spPr>
      </p:pic>
    </p:spTree>
    <p:extLst>
      <p:ext uri="{BB962C8B-B14F-4D97-AF65-F5344CB8AC3E}">
        <p14:creationId xmlns:p14="http://schemas.microsoft.com/office/powerpoint/2010/main" val="3265476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E428AA7-5CE1-6CD7-39AB-52013DEB8833}"/>
              </a:ext>
              <a:ext uri="{C183D7F6-B498-43B3-948B-1728B52AA6E4}">
                <adec:decorative xmlns:adec="http://schemas.microsoft.com/office/drawing/2017/decorative" val="1"/>
              </a:ext>
            </a:extLst>
          </p:cNvPr>
          <p:cNvSpPr/>
          <p:nvPr/>
        </p:nvSpPr>
        <p:spPr>
          <a:xfrm>
            <a:off x="744071" y="676940"/>
            <a:ext cx="663388" cy="663388"/>
          </a:xfrm>
          <a:prstGeom prst="rect">
            <a:avLst/>
          </a:prstGeom>
          <a:solidFill>
            <a:srgbClr val="0087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B54DE659-ED00-9ECC-75FF-2D25646DC68F}"/>
              </a:ext>
            </a:extLst>
          </p:cNvPr>
          <p:cNvSpPr>
            <a:spLocks noGrp="1"/>
          </p:cNvSpPr>
          <p:nvPr>
            <p:ph type="title"/>
          </p:nvPr>
        </p:nvSpPr>
        <p:spPr>
          <a:xfrm>
            <a:off x="838200" y="365125"/>
            <a:ext cx="10515600" cy="1325563"/>
          </a:xfrm>
        </p:spPr>
        <p:txBody>
          <a:bodyPr/>
          <a:lstStyle/>
          <a:p>
            <a:r>
              <a:rPr lang="en-AU" sz="4400" b="1" dirty="0">
                <a:solidFill>
                  <a:schemeClr val="bg1"/>
                </a:solidFill>
                <a:effectLst/>
                <a:latin typeface="Aptos" panose="020B0004020202020204" pitchFamily="34" charset="0"/>
                <a:ea typeface="Calibri" panose="020F0502020204030204" pitchFamily="34" charset="0"/>
                <a:cs typeface="Times New Roman" panose="02020603050405020304" pitchFamily="18" charset="0"/>
              </a:rPr>
              <a:t>3</a:t>
            </a:r>
            <a:r>
              <a:rPr lang="en-AU" sz="4400" dirty="0">
                <a:effectLst/>
                <a:latin typeface="Aptos" panose="020B0004020202020204" pitchFamily="34" charset="0"/>
                <a:ea typeface="Calibri" panose="020F0502020204030204" pitchFamily="34" charset="0"/>
                <a:cs typeface="Times New Roman" panose="02020603050405020304" pitchFamily="18" charset="0"/>
              </a:rPr>
              <a:t>   </a:t>
            </a:r>
            <a:r>
              <a:rPr lang="en-AU" sz="4400" b="1" dirty="0">
                <a:effectLst/>
                <a:latin typeface="Aptos" panose="020B0004020202020204" pitchFamily="34" charset="0"/>
                <a:ea typeface="Calibri" panose="020F0502020204030204" pitchFamily="34" charset="0"/>
                <a:cs typeface="Times New Roman" panose="02020603050405020304" pitchFamily="18" charset="0"/>
              </a:rPr>
              <a:t>Continuity of support</a:t>
            </a:r>
            <a:endParaRPr lang="en-US" dirty="0"/>
          </a:p>
        </p:txBody>
      </p:sp>
      <p:sp>
        <p:nvSpPr>
          <p:cNvPr id="3" name="Content Placeholder 2">
            <a:extLst>
              <a:ext uri="{FF2B5EF4-FFF2-40B4-BE49-F238E27FC236}">
                <a16:creationId xmlns:a16="http://schemas.microsoft.com/office/drawing/2014/main" id="{4CCF876D-C6B4-3622-7FF0-D8E04AFB941D}"/>
              </a:ext>
            </a:extLst>
          </p:cNvPr>
          <p:cNvSpPr>
            <a:spLocks noGrp="1"/>
          </p:cNvSpPr>
          <p:nvPr>
            <p:ph idx="1"/>
          </p:nvPr>
        </p:nvSpPr>
        <p:spPr>
          <a:xfrm>
            <a:off x="1611086" y="2710543"/>
            <a:ext cx="8697685" cy="3466420"/>
          </a:xfrm>
        </p:spPr>
        <p:txBody>
          <a:bodyPr>
            <a:normAutofit/>
          </a:bodyPr>
          <a:lstStyle/>
          <a:p>
            <a:pPr marL="0" indent="0">
              <a:lnSpc>
                <a:spcPct val="100000"/>
              </a:lnSpc>
              <a:spcBef>
                <a:spcPts val="600"/>
              </a:spcBef>
              <a:spcAft>
                <a:spcPts val="600"/>
              </a:spcAft>
              <a:buNone/>
            </a:pPr>
            <a:r>
              <a:rPr lang="en-US" sz="2000" dirty="0"/>
              <a:t>You must have a commitment to uninterrupted care and support for NDIS Participants during and after emergencies or disasters occur.</a:t>
            </a:r>
          </a:p>
          <a:p>
            <a:pPr marL="0" indent="0">
              <a:lnSpc>
                <a:spcPct val="100000"/>
              </a:lnSpc>
              <a:spcBef>
                <a:spcPts val="600"/>
              </a:spcBef>
              <a:spcAft>
                <a:spcPts val="600"/>
              </a:spcAft>
              <a:buNone/>
            </a:pPr>
            <a:r>
              <a:rPr lang="en-US" sz="2000" dirty="0"/>
              <a:t>You must ensure measures are in place and implemented to minimise disruptions during and after an emergency or disaster event.</a:t>
            </a:r>
          </a:p>
          <a:p>
            <a:pPr marL="0" indent="0">
              <a:lnSpc>
                <a:spcPct val="100000"/>
              </a:lnSpc>
              <a:spcBef>
                <a:spcPts val="600"/>
              </a:spcBef>
              <a:spcAft>
                <a:spcPts val="600"/>
              </a:spcAft>
              <a:buNone/>
            </a:pPr>
            <a:r>
              <a:rPr lang="en-US" sz="2000" dirty="0"/>
              <a:t>You must ensure workforce contingencies have been planned for.</a:t>
            </a:r>
          </a:p>
        </p:txBody>
      </p:sp>
    </p:spTree>
    <p:extLst>
      <p:ext uri="{BB962C8B-B14F-4D97-AF65-F5344CB8AC3E}">
        <p14:creationId xmlns:p14="http://schemas.microsoft.com/office/powerpoint/2010/main" val="1677434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2181EAB-97B4-317E-5C6A-D97E6259FC8D}"/>
              </a:ext>
              <a:ext uri="{C183D7F6-B498-43B3-948B-1728B52AA6E4}">
                <adec:decorative xmlns:adec="http://schemas.microsoft.com/office/drawing/2017/decorative" val="1"/>
              </a:ext>
            </a:extLst>
          </p:cNvPr>
          <p:cNvSpPr/>
          <p:nvPr/>
        </p:nvSpPr>
        <p:spPr>
          <a:xfrm>
            <a:off x="744071" y="676940"/>
            <a:ext cx="663388" cy="663388"/>
          </a:xfrm>
          <a:prstGeom prst="rect">
            <a:avLst/>
          </a:prstGeom>
          <a:solidFill>
            <a:srgbClr val="0087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B57E5EBC-2FE1-B498-4DC0-BA15C89E5CDD}"/>
              </a:ext>
            </a:extLst>
          </p:cNvPr>
          <p:cNvSpPr>
            <a:spLocks noGrp="1"/>
          </p:cNvSpPr>
          <p:nvPr>
            <p:ph type="title"/>
          </p:nvPr>
        </p:nvSpPr>
        <p:spPr>
          <a:xfrm>
            <a:off x="838200" y="365125"/>
            <a:ext cx="10515600" cy="1325563"/>
          </a:xfrm>
        </p:spPr>
        <p:txBody>
          <a:bodyPr/>
          <a:lstStyle/>
          <a:p>
            <a:r>
              <a:rPr lang="en-AU" sz="4400" b="1" dirty="0">
                <a:solidFill>
                  <a:schemeClr val="bg1"/>
                </a:solidFill>
                <a:effectLst/>
                <a:latin typeface="Aptos" panose="020B0004020202020204" pitchFamily="34" charset="0"/>
                <a:ea typeface="Calibri" panose="020F0502020204030204" pitchFamily="34" charset="0"/>
                <a:cs typeface="Times New Roman" panose="02020603050405020304" pitchFamily="18" charset="0"/>
              </a:rPr>
              <a:t>4</a:t>
            </a:r>
            <a:r>
              <a:rPr lang="en-AU" sz="4400" dirty="0">
                <a:effectLst/>
                <a:latin typeface="Aptos" panose="020B0004020202020204" pitchFamily="34" charset="0"/>
                <a:ea typeface="Calibri" panose="020F0502020204030204" pitchFamily="34" charset="0"/>
                <a:cs typeface="Times New Roman" panose="02020603050405020304" pitchFamily="18" charset="0"/>
              </a:rPr>
              <a:t>   </a:t>
            </a:r>
            <a:r>
              <a:rPr lang="en-AU" sz="4400" b="1" dirty="0">
                <a:effectLst/>
                <a:latin typeface="Aptos" panose="020B0004020202020204" pitchFamily="34" charset="0"/>
                <a:ea typeface="Calibri" panose="020F0502020204030204" pitchFamily="34" charset="0"/>
                <a:cs typeface="Times New Roman" panose="02020603050405020304" pitchFamily="18" charset="0"/>
              </a:rPr>
              <a:t>Communication and consultation</a:t>
            </a:r>
            <a:endParaRPr lang="en-US" dirty="0"/>
          </a:p>
        </p:txBody>
      </p:sp>
      <p:sp>
        <p:nvSpPr>
          <p:cNvPr id="3" name="Content Placeholder 2">
            <a:extLst>
              <a:ext uri="{FF2B5EF4-FFF2-40B4-BE49-F238E27FC236}">
                <a16:creationId xmlns:a16="http://schemas.microsoft.com/office/drawing/2014/main" id="{88190D7D-DEDE-29DD-EE27-8245F1B4C168}"/>
              </a:ext>
            </a:extLst>
          </p:cNvPr>
          <p:cNvSpPr>
            <a:spLocks noGrp="1"/>
          </p:cNvSpPr>
          <p:nvPr>
            <p:ph idx="1"/>
          </p:nvPr>
        </p:nvSpPr>
        <p:spPr>
          <a:xfrm>
            <a:off x="1513114" y="2525485"/>
            <a:ext cx="8643257" cy="3651477"/>
          </a:xfrm>
        </p:spPr>
        <p:txBody>
          <a:bodyPr/>
          <a:lstStyle/>
          <a:p>
            <a:pPr marL="9525" indent="0">
              <a:lnSpc>
                <a:spcPct val="100000"/>
              </a:lnSpc>
              <a:spcBef>
                <a:spcPts val="600"/>
              </a:spcBef>
              <a:spcAft>
                <a:spcPts val="600"/>
              </a:spcAft>
              <a:buNone/>
            </a:pPr>
            <a:r>
              <a:rPr lang="en-AU" sz="2000" kern="100" dirty="0">
                <a:latin typeface="Aptos" panose="020B0004020202020204" pitchFamily="34" charset="0"/>
                <a:ea typeface="Calibri" panose="020F0502020204030204" pitchFamily="34" charset="0"/>
                <a:cs typeface="Times New Roman" panose="02020603050405020304" pitchFamily="18" charset="0"/>
              </a:rPr>
              <a:t>Effective communication during emergencies and disasters is critical.</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marL="9525" indent="0">
              <a:lnSpc>
                <a:spcPct val="100000"/>
              </a:lnSpc>
              <a:spcBef>
                <a:spcPts val="600"/>
              </a:spcBef>
              <a:spcAft>
                <a:spcPts val="600"/>
              </a:spcAft>
              <a:buNone/>
            </a:pPr>
            <a:r>
              <a:rPr lang="en-AU" sz="2000" kern="100" dirty="0">
                <a:latin typeface="Aptos" panose="020B0004020202020204" pitchFamily="34" charset="0"/>
                <a:ea typeface="Calibri" panose="020F0502020204030204" pitchFamily="34" charset="0"/>
                <a:cs typeface="Times New Roman" panose="02020603050405020304" pitchFamily="18" charset="0"/>
              </a:rPr>
              <a:t>You must be clear about who will lead communication during an event, and the role you and others will have in coordinating with relevant stakeholders.</a:t>
            </a:r>
          </a:p>
          <a:p>
            <a:pPr marL="9525" indent="0">
              <a:lnSpc>
                <a:spcPct val="100000"/>
              </a:lnSpc>
              <a:spcBef>
                <a:spcPts val="600"/>
              </a:spcBef>
              <a:spcAft>
                <a:spcPts val="600"/>
              </a:spcAft>
              <a:buNone/>
            </a:pPr>
            <a:r>
              <a:rPr lang="en-US" sz="2000" b="0" i="0" dirty="0">
                <a:solidFill>
                  <a:srgbClr val="0D0D0D"/>
                </a:solidFill>
                <a:effectLst/>
                <a:highlight>
                  <a:srgbClr val="FFFFFF"/>
                </a:highlight>
                <a:latin typeface="Söhne"/>
              </a:rPr>
              <a:t>Communication should be accessible and in relevant formats that people can understand.</a:t>
            </a:r>
          </a:p>
          <a:p>
            <a:pPr marL="9525" indent="0">
              <a:lnSpc>
                <a:spcPct val="100000"/>
              </a:lnSpc>
              <a:spcBef>
                <a:spcPts val="600"/>
              </a:spcBef>
              <a:spcAft>
                <a:spcPts val="600"/>
              </a:spcAft>
              <a:buNone/>
            </a:pPr>
            <a:r>
              <a:rPr lang="en-US" sz="2000" dirty="0">
                <a:solidFill>
                  <a:srgbClr val="0D0D0D"/>
                </a:solidFill>
                <a:highlight>
                  <a:srgbClr val="FFFFFF"/>
                </a:highlight>
                <a:latin typeface="Söhne"/>
              </a:rPr>
              <a:t>You must ensure that consultation with NDIS Participants and their supporters should occur in developing and reviewing your organisation’s plans and responses relating to emergencies and disasters.</a:t>
            </a:r>
            <a:endParaRPr lang="en-US" sz="2000" kern="100" dirty="0">
              <a:latin typeface="Aptos"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6750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E72441C-DC43-8F5B-FE06-0C91028FC156}"/>
              </a:ext>
              <a:ext uri="{C183D7F6-B498-43B3-948B-1728B52AA6E4}">
                <adec:decorative xmlns:adec="http://schemas.microsoft.com/office/drawing/2017/decorative" val="1"/>
              </a:ext>
            </a:extLst>
          </p:cNvPr>
          <p:cNvSpPr/>
          <p:nvPr/>
        </p:nvSpPr>
        <p:spPr>
          <a:xfrm>
            <a:off x="744071" y="676940"/>
            <a:ext cx="663388" cy="663388"/>
          </a:xfrm>
          <a:prstGeom prst="rect">
            <a:avLst/>
          </a:prstGeom>
          <a:solidFill>
            <a:srgbClr val="0087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B67B3734-190F-5861-2CA9-9D30846B476F}"/>
              </a:ext>
            </a:extLst>
          </p:cNvPr>
          <p:cNvSpPr>
            <a:spLocks noGrp="1"/>
          </p:cNvSpPr>
          <p:nvPr>
            <p:ph type="title"/>
          </p:nvPr>
        </p:nvSpPr>
        <p:spPr>
          <a:xfrm>
            <a:off x="838200" y="365125"/>
            <a:ext cx="10515600" cy="1325563"/>
          </a:xfrm>
        </p:spPr>
        <p:txBody>
          <a:bodyPr/>
          <a:lstStyle/>
          <a:p>
            <a:r>
              <a:rPr lang="en-AU" b="1" dirty="0">
                <a:solidFill>
                  <a:schemeClr val="bg1"/>
                </a:solidFill>
                <a:latin typeface="Aptos" panose="020B0004020202020204" pitchFamily="34" charset="0"/>
                <a:ea typeface="Calibri" panose="020F0502020204030204" pitchFamily="34" charset="0"/>
                <a:cs typeface="Times New Roman" panose="02020603050405020304" pitchFamily="18" charset="0"/>
              </a:rPr>
              <a:t>5</a:t>
            </a:r>
            <a:r>
              <a:rPr lang="en-AU" sz="4400" dirty="0">
                <a:effectLst/>
                <a:latin typeface="Aptos" panose="020B0004020202020204" pitchFamily="34" charset="0"/>
                <a:ea typeface="Calibri" panose="020F0502020204030204" pitchFamily="34" charset="0"/>
                <a:cs typeface="Times New Roman" panose="02020603050405020304" pitchFamily="18" charset="0"/>
              </a:rPr>
              <a:t>   </a:t>
            </a:r>
            <a:r>
              <a:rPr lang="en-AU" sz="4400" b="1" dirty="0">
                <a:effectLst/>
                <a:latin typeface="Aptos" panose="020B0004020202020204" pitchFamily="34" charset="0"/>
                <a:ea typeface="Calibri" panose="020F0502020204030204" pitchFamily="34" charset="0"/>
                <a:cs typeface="Times New Roman" panose="02020603050405020304" pitchFamily="18" charset="0"/>
              </a:rPr>
              <a:t>Training and capacity building</a:t>
            </a:r>
            <a:endParaRPr lang="en-US" dirty="0"/>
          </a:p>
        </p:txBody>
      </p:sp>
      <p:sp>
        <p:nvSpPr>
          <p:cNvPr id="3" name="Content Placeholder 2">
            <a:extLst>
              <a:ext uri="{FF2B5EF4-FFF2-40B4-BE49-F238E27FC236}">
                <a16:creationId xmlns:a16="http://schemas.microsoft.com/office/drawing/2014/main" id="{88190D7D-DEDE-29DD-EE27-8245F1B4C168}"/>
              </a:ext>
            </a:extLst>
          </p:cNvPr>
          <p:cNvSpPr>
            <a:spLocks noGrp="1"/>
          </p:cNvSpPr>
          <p:nvPr>
            <p:ph idx="1"/>
          </p:nvPr>
        </p:nvSpPr>
        <p:spPr>
          <a:xfrm>
            <a:off x="1524000" y="3015343"/>
            <a:ext cx="8784771" cy="3161620"/>
          </a:xfrm>
        </p:spPr>
        <p:txBody>
          <a:bodyPr/>
          <a:lstStyle/>
          <a:p>
            <a:pPr marL="9525" indent="0">
              <a:lnSpc>
                <a:spcPct val="100000"/>
              </a:lnSpc>
              <a:spcBef>
                <a:spcPts val="600"/>
              </a:spcBef>
              <a:spcAft>
                <a:spcPts val="600"/>
              </a:spcAft>
              <a:buNone/>
            </a:pPr>
            <a:r>
              <a:rPr lang="en-AU" sz="2000" kern="100" dirty="0">
                <a:latin typeface="Aptos" panose="020B0004020202020204" pitchFamily="34" charset="0"/>
                <a:ea typeface="Calibri" panose="020F0502020204030204" pitchFamily="34" charset="0"/>
                <a:cs typeface="Times New Roman" panose="02020603050405020304" pitchFamily="18" charset="0"/>
              </a:rPr>
              <a:t>You must have a commitment to ongoing training for staff and stakeholders in enacting organisational and individual plans for responding to emergencies and disasters.</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a:p>
            <a:pPr marL="9525" indent="0">
              <a:lnSpc>
                <a:spcPct val="100000"/>
              </a:lnSpc>
              <a:spcBef>
                <a:spcPts val="600"/>
              </a:spcBef>
              <a:spcAft>
                <a:spcPts val="600"/>
              </a:spcAft>
              <a:buNone/>
            </a:pPr>
            <a:r>
              <a:rPr lang="en-US" sz="2000" kern="100" dirty="0">
                <a:latin typeface="Calibri" panose="020F0502020204030204" pitchFamily="34" charset="0"/>
                <a:ea typeface="Calibri" panose="020F0502020204030204" pitchFamily="34" charset="0"/>
                <a:cs typeface="Times New Roman" panose="02020603050405020304" pitchFamily="18" charset="0"/>
              </a:rPr>
              <a:t>You must ensure training and drills regularly occur.</a:t>
            </a:r>
          </a:p>
        </p:txBody>
      </p:sp>
    </p:spTree>
    <p:extLst>
      <p:ext uri="{BB962C8B-B14F-4D97-AF65-F5344CB8AC3E}">
        <p14:creationId xmlns:p14="http://schemas.microsoft.com/office/powerpoint/2010/main" val="2929769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E84B2DB-721B-3393-F929-D0FF90F138E5}"/>
              </a:ext>
              <a:ext uri="{C183D7F6-B498-43B3-948B-1728B52AA6E4}">
                <adec:decorative xmlns:adec="http://schemas.microsoft.com/office/drawing/2017/decorative" val="1"/>
              </a:ext>
            </a:extLst>
          </p:cNvPr>
          <p:cNvSpPr/>
          <p:nvPr/>
        </p:nvSpPr>
        <p:spPr>
          <a:xfrm>
            <a:off x="744071" y="676940"/>
            <a:ext cx="663388" cy="663388"/>
          </a:xfrm>
          <a:prstGeom prst="rect">
            <a:avLst/>
          </a:prstGeom>
          <a:solidFill>
            <a:srgbClr val="0087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88EF4099-B5D7-16D1-FCF6-D336C902411B}"/>
              </a:ext>
            </a:extLst>
          </p:cNvPr>
          <p:cNvSpPr>
            <a:spLocks noGrp="1"/>
          </p:cNvSpPr>
          <p:nvPr>
            <p:ph type="title"/>
          </p:nvPr>
        </p:nvSpPr>
        <p:spPr>
          <a:xfrm>
            <a:off x="838200" y="365125"/>
            <a:ext cx="10515600" cy="1325563"/>
          </a:xfrm>
        </p:spPr>
        <p:txBody>
          <a:bodyPr/>
          <a:lstStyle/>
          <a:p>
            <a:r>
              <a:rPr lang="en-AU" sz="4400" b="1" dirty="0">
                <a:solidFill>
                  <a:schemeClr val="bg1"/>
                </a:solidFill>
                <a:effectLst/>
                <a:latin typeface="Aptos" panose="020B0004020202020204" pitchFamily="34" charset="0"/>
                <a:ea typeface="Calibri" panose="020F0502020204030204" pitchFamily="34" charset="0"/>
                <a:cs typeface="Times New Roman" panose="02020603050405020304" pitchFamily="18" charset="0"/>
              </a:rPr>
              <a:t>6</a:t>
            </a:r>
            <a:r>
              <a:rPr lang="en-AU" sz="4400" dirty="0">
                <a:effectLst/>
                <a:latin typeface="Aptos" panose="020B0004020202020204" pitchFamily="34" charset="0"/>
                <a:ea typeface="Calibri" panose="020F0502020204030204" pitchFamily="34" charset="0"/>
                <a:cs typeface="Times New Roman" panose="02020603050405020304" pitchFamily="18" charset="0"/>
              </a:rPr>
              <a:t>   </a:t>
            </a:r>
            <a:r>
              <a:rPr lang="en-AU" sz="4400" b="1" dirty="0">
                <a:effectLst/>
                <a:latin typeface="Aptos" panose="020B0004020202020204" pitchFamily="34" charset="0"/>
                <a:ea typeface="Calibri" panose="020F0502020204030204" pitchFamily="34" charset="0"/>
                <a:cs typeface="Times New Roman" panose="02020603050405020304" pitchFamily="18" charset="0"/>
              </a:rPr>
              <a:t>Review and continuous improvement</a:t>
            </a:r>
            <a:endParaRPr lang="en-US" dirty="0"/>
          </a:p>
        </p:txBody>
      </p:sp>
      <p:sp>
        <p:nvSpPr>
          <p:cNvPr id="3" name="Content Placeholder 2">
            <a:extLst>
              <a:ext uri="{FF2B5EF4-FFF2-40B4-BE49-F238E27FC236}">
                <a16:creationId xmlns:a16="http://schemas.microsoft.com/office/drawing/2014/main" id="{88190D7D-DEDE-29DD-EE27-8245F1B4C168}"/>
              </a:ext>
            </a:extLst>
          </p:cNvPr>
          <p:cNvSpPr>
            <a:spLocks noGrp="1"/>
          </p:cNvSpPr>
          <p:nvPr>
            <p:ph idx="1"/>
          </p:nvPr>
        </p:nvSpPr>
        <p:spPr>
          <a:xfrm>
            <a:off x="1556657" y="2982685"/>
            <a:ext cx="8893630" cy="3194277"/>
          </a:xfrm>
        </p:spPr>
        <p:txBody>
          <a:bodyPr/>
          <a:lstStyle/>
          <a:p>
            <a:pPr marL="9525" indent="-9525">
              <a:lnSpc>
                <a:spcPct val="100000"/>
              </a:lnSpc>
              <a:spcBef>
                <a:spcPts val="600"/>
              </a:spcBef>
              <a:spcAft>
                <a:spcPts val="600"/>
              </a:spcAft>
              <a:buNone/>
            </a:pPr>
            <a:r>
              <a:rPr lang="en-US" sz="2000" kern="100" dirty="0">
                <a:latin typeface="Aptos" panose="020B0004020202020204" pitchFamily="34" charset="0"/>
                <a:ea typeface="Calibri" panose="020F0502020204030204" pitchFamily="34" charset="0"/>
                <a:cs typeface="Times New Roman" panose="02020603050405020304" pitchFamily="18" charset="0"/>
              </a:rPr>
              <a:t>You must </a:t>
            </a:r>
            <a:r>
              <a:rPr lang="en-AU" sz="2000" kern="100" dirty="0">
                <a:latin typeface="Aptos" panose="020B0004020202020204" pitchFamily="34" charset="0"/>
                <a:ea typeface="Calibri" panose="020F0502020204030204" pitchFamily="34" charset="0"/>
                <a:cs typeface="Times New Roman" panose="02020603050405020304" pitchFamily="18" charset="0"/>
              </a:rPr>
              <a:t>foster a culture of continuous improvement in relation to planning and preparing for, responding to, and recovering from emergencies and disasters.</a:t>
            </a:r>
          </a:p>
          <a:p>
            <a:pPr marL="9525" indent="-9525">
              <a:lnSpc>
                <a:spcPct val="100000"/>
              </a:lnSpc>
              <a:spcBef>
                <a:spcPts val="600"/>
              </a:spcBef>
              <a:spcAft>
                <a:spcPts val="600"/>
              </a:spcAft>
              <a:buNone/>
            </a:pPr>
            <a:r>
              <a:rPr lang="en-AU" sz="2000" kern="100" dirty="0">
                <a:latin typeface="Aptos" panose="020B0004020202020204" pitchFamily="34" charset="0"/>
                <a:ea typeface="Calibri" panose="020F0502020204030204" pitchFamily="34" charset="0"/>
                <a:cs typeface="Times New Roman" panose="02020603050405020304" pitchFamily="18" charset="0"/>
              </a:rPr>
              <a:t>This includes ensuring plans are regularly reviewed and are responsive to the types of events happening in the areas you operate.</a:t>
            </a:r>
            <a:endParaRPr lang="en-US" sz="20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1568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762922-1B44-1480-EF95-335B64304A7A}"/>
              </a:ext>
              <a:ext uri="{C183D7F6-B498-43B3-948B-1728B52AA6E4}">
                <adec:decorative xmlns:adec="http://schemas.microsoft.com/office/drawing/2017/decorative" val="1"/>
              </a:ext>
            </a:extLst>
          </p:cNvPr>
          <p:cNvSpPr/>
          <p:nvPr/>
        </p:nvSpPr>
        <p:spPr>
          <a:xfrm>
            <a:off x="1120588" y="3119718"/>
            <a:ext cx="9959787" cy="1775011"/>
          </a:xfrm>
          <a:prstGeom prst="rect">
            <a:avLst/>
          </a:prstGeom>
          <a:solidFill>
            <a:srgbClr val="FFEFD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EEF5BAD8-D1F4-37F7-2171-50FD7C1490A7}"/>
              </a:ext>
            </a:extLst>
          </p:cNvPr>
          <p:cNvSpPr>
            <a:spLocks noGrp="1"/>
          </p:cNvSpPr>
          <p:nvPr>
            <p:ph type="title"/>
          </p:nvPr>
        </p:nvSpPr>
        <p:spPr>
          <a:xfrm>
            <a:off x="838200" y="365125"/>
            <a:ext cx="10515600" cy="1325563"/>
          </a:xfrm>
        </p:spPr>
        <p:txBody>
          <a:bodyPr/>
          <a:lstStyle/>
          <a:p>
            <a:r>
              <a:rPr lang="en-AU" sz="4400" b="1" dirty="0">
                <a:effectLst/>
                <a:latin typeface="Aptos" panose="020B0004020202020204" pitchFamily="34" charset="0"/>
                <a:ea typeface="Calibri" panose="020F0502020204030204" pitchFamily="34" charset="0"/>
                <a:cs typeface="Times New Roman" panose="02020603050405020304" pitchFamily="18" charset="0"/>
              </a:rPr>
              <a:t>Conclusion</a:t>
            </a:r>
            <a:endParaRPr lang="en-US" dirty="0"/>
          </a:p>
        </p:txBody>
      </p:sp>
      <p:sp>
        <p:nvSpPr>
          <p:cNvPr id="5" name="Content Placeholder 2">
            <a:extLst>
              <a:ext uri="{FF2B5EF4-FFF2-40B4-BE49-F238E27FC236}">
                <a16:creationId xmlns:a16="http://schemas.microsoft.com/office/drawing/2014/main" id="{C476ADE7-DDF0-C4A9-F8CC-279A79A510D7}"/>
              </a:ext>
            </a:extLst>
          </p:cNvPr>
          <p:cNvSpPr>
            <a:spLocks noGrp="1"/>
          </p:cNvSpPr>
          <p:nvPr>
            <p:ph idx="1"/>
          </p:nvPr>
        </p:nvSpPr>
        <p:spPr>
          <a:xfrm>
            <a:off x="838200" y="1825625"/>
            <a:ext cx="10515600" cy="4667250"/>
          </a:xfrm>
        </p:spPr>
        <p:txBody>
          <a:bodyPr>
            <a:normAutofit lnSpcReduction="10000"/>
          </a:bodyPr>
          <a:lstStyle/>
          <a:p>
            <a:pPr marL="226695" indent="0">
              <a:lnSpc>
                <a:spcPct val="100000"/>
              </a:lnSpc>
              <a:spcBef>
                <a:spcPts val="600"/>
              </a:spcBef>
              <a:spcAft>
                <a:spcPts val="600"/>
              </a:spcAft>
              <a:buNone/>
            </a:pPr>
            <a:r>
              <a:rPr lang="en-US" sz="2000" kern="100" dirty="0">
                <a:ea typeface="Calibri" panose="020F0502020204030204" pitchFamily="34" charset="0"/>
                <a:cs typeface="Times New Roman" panose="02020603050405020304" pitchFamily="18" charset="0"/>
              </a:rPr>
              <a:t>The importance of complying with the NDIS Practice Standard for </a:t>
            </a:r>
            <a:r>
              <a:rPr lang="en-AU" sz="2000" kern="100" dirty="0">
                <a:ea typeface="Calibri" panose="020F0502020204030204" pitchFamily="34" charset="0"/>
                <a:cs typeface="Times New Roman" panose="02020603050405020304" pitchFamily="18" charset="0"/>
              </a:rPr>
              <a:t>Emergency and Disaster Management is more than just passing an audit.</a:t>
            </a:r>
          </a:p>
          <a:p>
            <a:pPr marL="226695" indent="0">
              <a:lnSpc>
                <a:spcPct val="100000"/>
              </a:lnSpc>
              <a:spcBef>
                <a:spcPts val="600"/>
              </a:spcBef>
              <a:spcAft>
                <a:spcPts val="600"/>
              </a:spcAft>
              <a:buNone/>
            </a:pPr>
            <a:r>
              <a:rPr lang="en-AU" sz="2000" kern="100" dirty="0">
                <a:ea typeface="Calibri" panose="020F0502020204030204" pitchFamily="34" charset="0"/>
                <a:cs typeface="Times New Roman" panose="02020603050405020304" pitchFamily="18" charset="0"/>
              </a:rPr>
              <a:t>It is critical to the safety and wellbeing of your NDIS Participants and your staff.</a:t>
            </a:r>
            <a:r>
              <a:rPr lang="en-US" sz="2000" kern="100" dirty="0">
                <a:ea typeface="Calibri" panose="020F0502020204030204" pitchFamily="34" charset="0"/>
                <a:cs typeface="Times New Roman" panose="02020603050405020304" pitchFamily="18" charset="0"/>
              </a:rPr>
              <a:t> </a:t>
            </a:r>
          </a:p>
          <a:p>
            <a:pPr marL="226695" indent="0">
              <a:lnSpc>
                <a:spcPct val="100000"/>
              </a:lnSpc>
              <a:spcBef>
                <a:spcPts val="600"/>
              </a:spcBef>
              <a:spcAft>
                <a:spcPts val="600"/>
              </a:spcAft>
              <a:buNone/>
            </a:pPr>
            <a:endParaRPr lang="en-US" sz="2000" kern="100" dirty="0">
              <a:ea typeface="Calibri" panose="020F0502020204030204" pitchFamily="34" charset="0"/>
              <a:cs typeface="Times New Roman" panose="02020603050405020304" pitchFamily="18" charset="0"/>
            </a:endParaRPr>
          </a:p>
          <a:p>
            <a:pPr marL="893763" indent="0">
              <a:lnSpc>
                <a:spcPct val="100000"/>
              </a:lnSpc>
              <a:spcBef>
                <a:spcPts val="600"/>
              </a:spcBef>
              <a:spcAft>
                <a:spcPts val="600"/>
              </a:spcAft>
              <a:buNone/>
            </a:pPr>
            <a:r>
              <a:rPr lang="en-US" sz="2000" b="1" kern="100" dirty="0">
                <a:latin typeface="Aptos" panose="020B0004020202020204" pitchFamily="34" charset="0"/>
                <a:ea typeface="Calibri" panose="020F0502020204030204" pitchFamily="34" charset="0"/>
                <a:cs typeface="Times New Roman" panose="02020603050405020304" pitchFamily="18" charset="0"/>
              </a:rPr>
              <a:t>Regular review and updating of emergency and disaster management plans. </a:t>
            </a:r>
          </a:p>
          <a:p>
            <a:pPr marL="893763" indent="0">
              <a:lnSpc>
                <a:spcPct val="100000"/>
              </a:lnSpc>
              <a:spcBef>
                <a:spcPts val="600"/>
              </a:spcBef>
              <a:spcAft>
                <a:spcPts val="600"/>
              </a:spcAft>
              <a:buNone/>
            </a:pPr>
            <a:r>
              <a:rPr lang="en-US" sz="2000" b="1" kern="100" dirty="0">
                <a:latin typeface="Aptos" panose="020B0004020202020204" pitchFamily="34" charset="0"/>
                <a:ea typeface="Calibri" panose="020F0502020204030204" pitchFamily="34" charset="0"/>
                <a:cs typeface="Times New Roman" panose="02020603050405020304" pitchFamily="18" charset="0"/>
              </a:rPr>
              <a:t>Investment in staff training and stakeholder capacity building.</a:t>
            </a:r>
          </a:p>
          <a:p>
            <a:pPr marL="893763" indent="0">
              <a:lnSpc>
                <a:spcPct val="100000"/>
              </a:lnSpc>
              <a:spcBef>
                <a:spcPts val="600"/>
              </a:spcBef>
              <a:spcAft>
                <a:spcPts val="600"/>
              </a:spcAft>
              <a:buNone/>
            </a:pPr>
            <a:r>
              <a:rPr lang="en-US" sz="2000" b="1" kern="100" dirty="0">
                <a:latin typeface="Aptos" panose="020B0004020202020204" pitchFamily="34" charset="0"/>
                <a:ea typeface="Calibri" panose="020F0502020204030204" pitchFamily="34" charset="0"/>
                <a:cs typeface="Times New Roman" panose="02020603050405020304" pitchFamily="18" charset="0"/>
              </a:rPr>
              <a:t>Clear and accessible communication and consultation strategies.</a:t>
            </a:r>
          </a:p>
          <a:p>
            <a:pPr marL="893763" indent="0" algn="ctr">
              <a:lnSpc>
                <a:spcPct val="100000"/>
              </a:lnSpc>
              <a:spcBef>
                <a:spcPts val="600"/>
              </a:spcBef>
              <a:spcAft>
                <a:spcPts val="600"/>
              </a:spcAft>
              <a:buNone/>
            </a:pPr>
            <a:endParaRPr lang="en-US" sz="2000" b="1" kern="100" dirty="0">
              <a:ea typeface="Calibri" panose="020F0502020204030204" pitchFamily="34" charset="0"/>
              <a:cs typeface="Times New Roman" panose="02020603050405020304" pitchFamily="18" charset="0"/>
            </a:endParaRPr>
          </a:p>
          <a:p>
            <a:pPr marL="226695" indent="0">
              <a:lnSpc>
                <a:spcPct val="100000"/>
              </a:lnSpc>
              <a:spcBef>
                <a:spcPts val="600"/>
              </a:spcBef>
              <a:spcAft>
                <a:spcPts val="600"/>
              </a:spcAft>
              <a:buNone/>
            </a:pPr>
            <a:r>
              <a:rPr lang="en-US" sz="2000" kern="100" dirty="0">
                <a:ea typeface="Calibri" panose="020F0502020204030204" pitchFamily="34" charset="0"/>
                <a:cs typeface="Times New Roman" panose="02020603050405020304" pitchFamily="18" charset="0"/>
              </a:rPr>
              <a:t>These are the key activities you must lead your </a:t>
            </a:r>
            <a:r>
              <a:rPr lang="en-US" sz="2000" kern="100" dirty="0" err="1">
                <a:ea typeface="Calibri" panose="020F0502020204030204" pitchFamily="34" charset="0"/>
                <a:cs typeface="Times New Roman" panose="02020603050405020304" pitchFamily="18" charset="0"/>
              </a:rPr>
              <a:t>organisation</a:t>
            </a:r>
            <a:r>
              <a:rPr lang="en-US" sz="2000" kern="100" dirty="0">
                <a:ea typeface="Calibri" panose="020F0502020204030204" pitchFamily="34" charset="0"/>
                <a:cs typeface="Times New Roman" panose="02020603050405020304" pitchFamily="18" charset="0"/>
              </a:rPr>
              <a:t> in to ensure </a:t>
            </a:r>
            <a:r>
              <a:rPr lang="en-US" sz="2000" b="0" i="0" u="none" strike="noStrike" baseline="0" dirty="0">
                <a:solidFill>
                  <a:srgbClr val="000000"/>
                </a:solidFill>
              </a:rPr>
              <a:t>that the risks to the health, safety and wellbeing of participants that may arise in an emergency or disaster are considered and mitigated, and that continuity of supports critical to the health, safety and wellbeing of participants in an emergency or disaster occurs. </a:t>
            </a:r>
            <a:endParaRPr lang="en-US" sz="2000" kern="1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980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4B7F6E57-95C6-5446-37D6-F4DB54DBC2FE}"/>
              </a:ext>
            </a:extLst>
          </p:cNvPr>
          <p:cNvSpPr txBox="1">
            <a:spLocks noGrp="1"/>
          </p:cNvSpPr>
          <p:nvPr>
            <p:ph type="title" idx="4294967295"/>
          </p:nvPr>
        </p:nvSpPr>
        <p:spPr>
          <a:xfrm>
            <a:off x="838200" y="365125"/>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4400" b="1" i="0" u="none" strike="noStrike" kern="1200" cap="none" spc="0" normalizeH="0" baseline="0" noProof="0" dirty="0">
                <a:ln>
                  <a:noFill/>
                </a:ln>
                <a:solidFill>
                  <a:schemeClr val="tx1"/>
                </a:solidFill>
                <a:effectLst/>
                <a:uLnTx/>
                <a:uFillTx/>
                <a:latin typeface="Aptos" panose="020B0004020202020204" pitchFamily="34" charset="0"/>
                <a:ea typeface="Calibri" panose="020F0502020204030204" pitchFamily="34" charset="0"/>
                <a:cs typeface="Times New Roman" panose="02020603050405020304" pitchFamily="18" charset="0"/>
              </a:rPr>
              <a:t>Resources to assist</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13" name="Picture 12" descr="Logo for Resources for NDIS Emergency and Disaster Management">
            <a:extLst>
              <a:ext uri="{FF2B5EF4-FFF2-40B4-BE49-F238E27FC236}">
                <a16:creationId xmlns:a16="http://schemas.microsoft.com/office/drawing/2014/main" id="{A6AFB2FA-69A2-84AC-511D-44A4771C27B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11803" y="2343768"/>
            <a:ext cx="6323785" cy="2738565"/>
          </a:xfrm>
          <a:prstGeom prst="rect">
            <a:avLst/>
          </a:prstGeom>
        </p:spPr>
      </p:pic>
      <p:cxnSp>
        <p:nvCxnSpPr>
          <p:cNvPr id="14" name="Straight Connector 13">
            <a:extLst>
              <a:ext uri="{FF2B5EF4-FFF2-40B4-BE49-F238E27FC236}">
                <a16:creationId xmlns:a16="http://schemas.microsoft.com/office/drawing/2014/main" id="{EA9DACE9-52F5-CF29-5067-E2CDB2D11D36}"/>
              </a:ext>
              <a:ext uri="{C183D7F6-B498-43B3-948B-1728B52AA6E4}">
                <adec:decorative xmlns:adec="http://schemas.microsoft.com/office/drawing/2017/decorative" val="1"/>
              </a:ext>
            </a:extLst>
          </p:cNvPr>
          <p:cNvCxnSpPr/>
          <p:nvPr/>
        </p:nvCxnSpPr>
        <p:spPr>
          <a:xfrm>
            <a:off x="6759388" y="3083706"/>
            <a:ext cx="0" cy="1210388"/>
          </a:xfrm>
          <a:prstGeom prst="line">
            <a:avLst/>
          </a:prstGeom>
        </p:spPr>
        <p:style>
          <a:lnRef idx="2">
            <a:schemeClr val="accent1"/>
          </a:lnRef>
          <a:fillRef idx="0">
            <a:schemeClr val="accent1"/>
          </a:fillRef>
          <a:effectRef idx="1">
            <a:schemeClr val="accent1"/>
          </a:effectRef>
          <a:fontRef idx="minor">
            <a:schemeClr val="tx1"/>
          </a:fontRef>
        </p:style>
      </p:cxnSp>
      <p:sp>
        <p:nvSpPr>
          <p:cNvPr id="9" name="Content Placeholder 2">
            <a:extLst>
              <a:ext uri="{FF2B5EF4-FFF2-40B4-BE49-F238E27FC236}">
                <a16:creationId xmlns:a16="http://schemas.microsoft.com/office/drawing/2014/main" id="{C917E0DB-7FFB-A2C4-ABD0-82B808D71DE1}"/>
              </a:ext>
            </a:extLst>
          </p:cNvPr>
          <p:cNvSpPr txBox="1">
            <a:spLocks/>
          </p:cNvSpPr>
          <p:nvPr/>
        </p:nvSpPr>
        <p:spPr>
          <a:xfrm>
            <a:off x="7348667" y="3083706"/>
            <a:ext cx="4419600" cy="11106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600"/>
              </a:spcBef>
              <a:spcAft>
                <a:spcPts val="600"/>
              </a:spcAft>
              <a:buNone/>
            </a:pPr>
            <a:r>
              <a:rPr lang="en-US" sz="4000" dirty="0"/>
              <a:t>www.r4ned.au </a:t>
            </a:r>
            <a:r>
              <a:rPr lang="en-US" sz="3600" dirty="0"/>
              <a:t>	</a:t>
            </a:r>
          </a:p>
        </p:txBody>
      </p:sp>
      <p:sp>
        <p:nvSpPr>
          <p:cNvPr id="2" name="TextBox 1">
            <a:extLst>
              <a:ext uri="{FF2B5EF4-FFF2-40B4-BE49-F238E27FC236}">
                <a16:creationId xmlns:a16="http://schemas.microsoft.com/office/drawing/2014/main" id="{555C31F5-F9DF-57D8-7E74-A140D61FA427}"/>
              </a:ext>
            </a:extLst>
          </p:cNvPr>
          <p:cNvSpPr txBox="1"/>
          <p:nvPr/>
        </p:nvSpPr>
        <p:spPr>
          <a:xfrm>
            <a:off x="1048512" y="6108192"/>
            <a:ext cx="9936480" cy="369332"/>
          </a:xfrm>
          <a:prstGeom prst="rect">
            <a:avLst/>
          </a:prstGeom>
          <a:noFill/>
        </p:spPr>
        <p:txBody>
          <a:bodyPr wrap="square" rtlCol="0">
            <a:spAutoFit/>
          </a:bodyPr>
          <a:lstStyle/>
          <a:p>
            <a:r>
              <a:rPr lang="en-US" dirty="0"/>
              <a:t>Funded by the NDIS Quality and Safeguards Commission’s grant program.</a:t>
            </a:r>
          </a:p>
        </p:txBody>
      </p:sp>
    </p:spTree>
    <p:extLst>
      <p:ext uri="{BB962C8B-B14F-4D97-AF65-F5344CB8AC3E}">
        <p14:creationId xmlns:p14="http://schemas.microsoft.com/office/powerpoint/2010/main" val="1625657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D7B71C1E-313F-92C8-41AF-0965296A2B8F}"/>
              </a:ext>
            </a:extLst>
          </p:cNvPr>
          <p:cNvSpPr>
            <a:spLocks noGrp="1"/>
          </p:cNvSpPr>
          <p:nvPr>
            <p:ph type="title"/>
          </p:nvPr>
        </p:nvSpPr>
        <p:spPr>
          <a:xfrm>
            <a:off x="838200" y="365125"/>
            <a:ext cx="10515600" cy="1325563"/>
          </a:xfrm>
        </p:spPr>
        <p:txBody>
          <a:bodyPr/>
          <a:lstStyle/>
          <a:p>
            <a:r>
              <a:rPr lang="en-AU" b="1" dirty="0">
                <a:latin typeface="Aptos" panose="020B0004020202020204" pitchFamily="34" charset="0"/>
                <a:ea typeface="Calibri" panose="020F0502020204030204" pitchFamily="34" charset="0"/>
                <a:cs typeface="Times New Roman" panose="02020603050405020304" pitchFamily="18" charset="0"/>
              </a:rPr>
              <a:t>Introduction </a:t>
            </a:r>
            <a:r>
              <a:rPr lang="en-AU" dirty="0">
                <a:latin typeface="Aptos" panose="020B0004020202020204" pitchFamily="34" charset="0"/>
                <a:ea typeface="Calibri" panose="020F0502020204030204" pitchFamily="34" charset="0"/>
                <a:cs typeface="Times New Roman" panose="02020603050405020304" pitchFamily="18" charset="0"/>
              </a:rPr>
              <a:t>1/2</a:t>
            </a:r>
            <a:endParaRPr lang="en-US" b="1" dirty="0"/>
          </a:p>
        </p:txBody>
      </p:sp>
      <p:sp>
        <p:nvSpPr>
          <p:cNvPr id="3" name="Content Placeholder 2">
            <a:extLst>
              <a:ext uri="{FF2B5EF4-FFF2-40B4-BE49-F238E27FC236}">
                <a16:creationId xmlns:a16="http://schemas.microsoft.com/office/drawing/2014/main" id="{4CCF876D-C6B4-3622-7FF0-D8E04AFB941D}"/>
              </a:ext>
            </a:extLst>
          </p:cNvPr>
          <p:cNvSpPr>
            <a:spLocks noGrp="1"/>
          </p:cNvSpPr>
          <p:nvPr>
            <p:ph idx="1"/>
          </p:nvPr>
        </p:nvSpPr>
        <p:spPr>
          <a:xfrm>
            <a:off x="838200" y="1825624"/>
            <a:ext cx="10825480" cy="4798695"/>
          </a:xfrm>
        </p:spPr>
        <p:txBody>
          <a:bodyPr>
            <a:normAutofit/>
          </a:bodyPr>
          <a:lstStyle/>
          <a:p>
            <a:pPr marL="0" indent="0">
              <a:lnSpc>
                <a:spcPct val="100000"/>
              </a:lnSpc>
              <a:spcBef>
                <a:spcPts val="600"/>
              </a:spcBef>
              <a:spcAft>
                <a:spcPts val="600"/>
              </a:spcAft>
              <a:buNone/>
            </a:pPr>
            <a:r>
              <a:rPr lang="en-US" sz="2000" b="1" dirty="0"/>
              <a:t>The Board of management and Leadership team have critical roles in ensuring compliance with all NDIS Practice Standards. </a:t>
            </a:r>
            <a:endParaRPr lang="en-US" sz="1200" b="1" dirty="0"/>
          </a:p>
          <a:p>
            <a:pPr marL="0" indent="0">
              <a:lnSpc>
                <a:spcPct val="110000"/>
              </a:lnSpc>
              <a:spcBef>
                <a:spcPts val="600"/>
              </a:spcBef>
              <a:spcAft>
                <a:spcPts val="600"/>
              </a:spcAft>
              <a:buNone/>
            </a:pPr>
            <a:endParaRPr lang="en-US" sz="1200" b="1" dirty="0"/>
          </a:p>
          <a:p>
            <a:pPr marL="0" indent="0">
              <a:lnSpc>
                <a:spcPct val="100000"/>
              </a:lnSpc>
              <a:spcBef>
                <a:spcPts val="600"/>
              </a:spcBef>
              <a:spcAft>
                <a:spcPts val="600"/>
              </a:spcAft>
              <a:buNone/>
            </a:pPr>
            <a:r>
              <a:rPr lang="en-US" sz="2000" dirty="0"/>
              <a:t>In relation to emergency and disaster management this includes:</a:t>
            </a:r>
          </a:p>
          <a:p>
            <a:pPr marL="271463" indent="-261938">
              <a:lnSpc>
                <a:spcPct val="100000"/>
              </a:lnSpc>
              <a:spcBef>
                <a:spcPts val="600"/>
              </a:spcBef>
              <a:spcAft>
                <a:spcPts val="600"/>
              </a:spcAft>
              <a:buSzPct val="80000"/>
              <a:buFont typeface="Wingdings" pitchFamily="2" charset="2"/>
              <a:buChar char="§"/>
            </a:pPr>
            <a:r>
              <a:rPr lang="en-US" sz="2000" dirty="0"/>
              <a:t>Proactive strategic planning and oversight.</a:t>
            </a:r>
          </a:p>
          <a:p>
            <a:pPr marL="271463" indent="-261938">
              <a:lnSpc>
                <a:spcPct val="100000"/>
              </a:lnSpc>
              <a:spcBef>
                <a:spcPts val="600"/>
              </a:spcBef>
              <a:spcAft>
                <a:spcPts val="600"/>
              </a:spcAft>
              <a:buSzPct val="80000"/>
              <a:buFont typeface="Wingdings" pitchFamily="2" charset="2"/>
              <a:buChar char="§"/>
            </a:pPr>
            <a:r>
              <a:rPr lang="en-US" sz="2000" dirty="0"/>
              <a:t>Ensuring legal obligations related to emergency and disaster management are met.</a:t>
            </a:r>
          </a:p>
          <a:p>
            <a:pPr marL="271463" indent="-261938">
              <a:lnSpc>
                <a:spcPct val="100000"/>
              </a:lnSpc>
              <a:spcBef>
                <a:spcPts val="600"/>
              </a:spcBef>
              <a:spcAft>
                <a:spcPts val="600"/>
              </a:spcAft>
              <a:buSzPct val="80000"/>
              <a:buFont typeface="Wingdings" pitchFamily="2" charset="2"/>
              <a:buChar char="§"/>
            </a:pPr>
            <a:r>
              <a:rPr lang="en-US" sz="2000" dirty="0"/>
              <a:t>An ethical responsibility to ensure the safety and wellbeing of your staff and NDIS Participants.</a:t>
            </a:r>
          </a:p>
          <a:p>
            <a:pPr marL="271463" indent="-261938">
              <a:lnSpc>
                <a:spcPct val="100000"/>
              </a:lnSpc>
              <a:spcBef>
                <a:spcPts val="600"/>
              </a:spcBef>
              <a:spcAft>
                <a:spcPts val="600"/>
              </a:spcAft>
              <a:buSzPct val="80000"/>
              <a:buFont typeface="Wingdings" pitchFamily="2" charset="2"/>
              <a:buChar char="§"/>
            </a:pPr>
            <a:r>
              <a:rPr lang="en-US" sz="2000" dirty="0"/>
              <a:t>Ensuring adequate resources are available to plan for, respond to, and recover from emergencies and disasters.</a:t>
            </a:r>
          </a:p>
          <a:p>
            <a:pPr marL="271463" indent="-261938">
              <a:lnSpc>
                <a:spcPct val="100000"/>
              </a:lnSpc>
              <a:spcBef>
                <a:spcPts val="600"/>
              </a:spcBef>
              <a:spcAft>
                <a:spcPts val="600"/>
              </a:spcAft>
              <a:buSzPct val="80000"/>
              <a:buFont typeface="Wingdings" pitchFamily="2" charset="2"/>
              <a:buChar char="§"/>
            </a:pPr>
            <a:r>
              <a:rPr lang="en-US" sz="2000" dirty="0"/>
              <a:t>Transparent reporting to stakeholders, and accountability in providing accurate and timely information.</a:t>
            </a:r>
          </a:p>
        </p:txBody>
      </p:sp>
    </p:spTree>
    <p:extLst>
      <p:ext uri="{BB962C8B-B14F-4D97-AF65-F5344CB8AC3E}">
        <p14:creationId xmlns:p14="http://schemas.microsoft.com/office/powerpoint/2010/main" val="2901517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6FDB5C5-4B32-5624-303C-D51697AC72ED}"/>
              </a:ext>
            </a:extLst>
          </p:cNvPr>
          <p:cNvSpPr txBox="1">
            <a:spLocks noGrp="1"/>
          </p:cNvSpPr>
          <p:nvPr>
            <p:ph type="title" idx="4294967295"/>
          </p:nvPr>
        </p:nvSpPr>
        <p:spPr>
          <a:xfrm>
            <a:off x="838200" y="365125"/>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4400" b="1" i="0" u="none" strike="noStrike" kern="1200" cap="none" spc="0" normalizeH="0" baseline="0" noProof="0" dirty="0">
                <a:ln>
                  <a:noFill/>
                </a:ln>
                <a:solidFill>
                  <a:schemeClr val="tx1"/>
                </a:solidFill>
                <a:effectLst/>
                <a:uLnTx/>
                <a:uFillTx/>
                <a:latin typeface="Aptos" panose="020B0004020202020204" pitchFamily="34" charset="0"/>
                <a:ea typeface="Calibri" panose="020F0502020204030204" pitchFamily="34" charset="0"/>
                <a:cs typeface="Times New Roman" panose="02020603050405020304" pitchFamily="18" charset="0"/>
              </a:rPr>
              <a:t>Introduction </a:t>
            </a:r>
            <a:r>
              <a:rPr kumimoji="0" lang="en-AU" sz="4400" b="0" i="0" u="none" strike="noStrike" kern="1200" cap="none" spc="0" normalizeH="0" baseline="0" noProof="0" dirty="0">
                <a:ln>
                  <a:noFill/>
                </a:ln>
                <a:solidFill>
                  <a:schemeClr val="tx1"/>
                </a:solidFill>
                <a:effectLst/>
                <a:uLnTx/>
                <a:uFillTx/>
                <a:latin typeface="Aptos" panose="020B0004020202020204" pitchFamily="34" charset="0"/>
                <a:ea typeface="Calibri" panose="020F0502020204030204" pitchFamily="34" charset="0"/>
                <a:cs typeface="Times New Roman" panose="02020603050405020304" pitchFamily="18" charset="0"/>
              </a:rPr>
              <a:t>2/2</a:t>
            </a:r>
            <a:endParaRPr kumimoji="0" lang="en-US" sz="4400" b="0" i="0" u="none" strike="noStrike" kern="1200" cap="none" spc="0" normalizeH="0" baseline="0" noProof="0" dirty="0">
              <a:ln>
                <a:noFill/>
              </a:ln>
              <a:solidFill>
                <a:schemeClr val="bg1">
                  <a:lumMod val="50000"/>
                </a:schemeClr>
              </a:solidFill>
              <a:effectLst/>
              <a:uLnTx/>
              <a:uFillTx/>
              <a:latin typeface="+mj-lt"/>
              <a:ea typeface="+mj-ea"/>
              <a:cs typeface="+mj-cs"/>
            </a:endParaRPr>
          </a:p>
        </p:txBody>
      </p:sp>
      <p:sp>
        <p:nvSpPr>
          <p:cNvPr id="11" name="Rectangle 10">
            <a:extLst>
              <a:ext uri="{FF2B5EF4-FFF2-40B4-BE49-F238E27FC236}">
                <a16:creationId xmlns:a16="http://schemas.microsoft.com/office/drawing/2014/main" id="{5B18743C-D321-4F17-9ABE-17573A4CC04B}"/>
              </a:ext>
              <a:ext uri="{C183D7F6-B498-43B3-948B-1728B52AA6E4}">
                <adec:decorative xmlns:adec="http://schemas.microsoft.com/office/drawing/2017/decorative" val="1"/>
              </a:ext>
            </a:extLst>
          </p:cNvPr>
          <p:cNvSpPr/>
          <p:nvPr/>
        </p:nvSpPr>
        <p:spPr>
          <a:xfrm>
            <a:off x="893034" y="3231767"/>
            <a:ext cx="5623560" cy="2915323"/>
          </a:xfrm>
          <a:prstGeom prst="rect">
            <a:avLst/>
          </a:prstGeom>
          <a:solidFill>
            <a:srgbClr val="FFEFD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0FB945D6-C91F-E1FD-4C2F-8941413B852E}"/>
              </a:ext>
            </a:extLst>
          </p:cNvPr>
          <p:cNvSpPr txBox="1">
            <a:spLocks/>
          </p:cNvSpPr>
          <p:nvPr/>
        </p:nvSpPr>
        <p:spPr>
          <a:xfrm>
            <a:off x="838201" y="1798446"/>
            <a:ext cx="5623560" cy="13255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spcAft>
                <a:spcPts val="600"/>
              </a:spcAft>
              <a:buFont typeface="Arial" panose="020B0604020202020204" pitchFamily="34" charset="0"/>
              <a:buNone/>
            </a:pPr>
            <a:r>
              <a:rPr lang="en-US" sz="2400" b="1" dirty="0"/>
              <a:t>The outcome the NDIS Practice Standard for Emergency and Disaster Management seeks to deliver is that:</a:t>
            </a:r>
            <a:endParaRPr lang="en-US" sz="2400" dirty="0">
              <a:solidFill>
                <a:schemeClr val="accent6">
                  <a:lumMod val="75000"/>
                </a:schemeClr>
              </a:solidFill>
            </a:endParaRPr>
          </a:p>
        </p:txBody>
      </p:sp>
      <p:sp>
        <p:nvSpPr>
          <p:cNvPr id="10" name="Content Placeholder 2">
            <a:extLst>
              <a:ext uri="{FF2B5EF4-FFF2-40B4-BE49-F238E27FC236}">
                <a16:creationId xmlns:a16="http://schemas.microsoft.com/office/drawing/2014/main" id="{51E2A1AC-2C44-6321-0358-C0EEA71E9AC3}"/>
              </a:ext>
            </a:extLst>
          </p:cNvPr>
          <p:cNvSpPr txBox="1">
            <a:spLocks/>
          </p:cNvSpPr>
          <p:nvPr/>
        </p:nvSpPr>
        <p:spPr>
          <a:xfrm>
            <a:off x="1112520" y="3362769"/>
            <a:ext cx="5257800" cy="28928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spcAft>
                <a:spcPts val="600"/>
              </a:spcAft>
              <a:buFont typeface="Arial" panose="020B0604020202020204" pitchFamily="34" charset="0"/>
              <a:buNone/>
            </a:pPr>
            <a:r>
              <a:rPr lang="en-US" sz="2000" dirty="0">
                <a:solidFill>
                  <a:schemeClr val="accent6">
                    <a:lumMod val="75000"/>
                  </a:schemeClr>
                </a:solidFill>
              </a:rPr>
              <a:t>Emergency and disaster management includes planning that ensures that the risks to the health, safety and wellbeing of participants that may arise in an emergency or disaster are considered and mitigated, and ensures the continuity of supports critical to the health, safety, and wellbeing of participants in an emergency or disaster.</a:t>
            </a:r>
          </a:p>
        </p:txBody>
      </p:sp>
      <p:sp>
        <p:nvSpPr>
          <p:cNvPr id="3" name="Content Placeholder 2">
            <a:extLst>
              <a:ext uri="{FF2B5EF4-FFF2-40B4-BE49-F238E27FC236}">
                <a16:creationId xmlns:a16="http://schemas.microsoft.com/office/drawing/2014/main" id="{4CCF876D-C6B4-3622-7FF0-D8E04AFB941D}"/>
              </a:ext>
            </a:extLst>
          </p:cNvPr>
          <p:cNvSpPr>
            <a:spLocks noGrp="1"/>
          </p:cNvSpPr>
          <p:nvPr>
            <p:ph idx="1"/>
          </p:nvPr>
        </p:nvSpPr>
        <p:spPr>
          <a:xfrm>
            <a:off x="6913881" y="3699923"/>
            <a:ext cx="4800600" cy="2218491"/>
          </a:xfrm>
        </p:spPr>
        <p:txBody>
          <a:bodyPr>
            <a:normAutofit/>
          </a:bodyPr>
          <a:lstStyle/>
          <a:p>
            <a:pPr marL="9525" indent="0">
              <a:lnSpc>
                <a:spcPct val="120000"/>
              </a:lnSpc>
              <a:spcBef>
                <a:spcPts val="600"/>
              </a:spcBef>
              <a:spcAft>
                <a:spcPts val="600"/>
              </a:spcAft>
              <a:buNone/>
            </a:pPr>
            <a:r>
              <a:rPr lang="en-US" sz="2000" dirty="0"/>
              <a:t>This presentation provides:</a:t>
            </a:r>
          </a:p>
          <a:p>
            <a:pPr marL="271463" lvl="1" indent="-261938">
              <a:lnSpc>
                <a:spcPct val="100000"/>
              </a:lnSpc>
              <a:spcBef>
                <a:spcPts val="600"/>
              </a:spcBef>
              <a:spcAft>
                <a:spcPts val="600"/>
              </a:spcAft>
              <a:buFont typeface="Wingdings" pitchFamily="2" charset="2"/>
              <a:buChar char="§"/>
            </a:pPr>
            <a:r>
              <a:rPr lang="en-US" sz="2000" dirty="0"/>
              <a:t>context for the practice standard;</a:t>
            </a:r>
          </a:p>
          <a:p>
            <a:pPr marL="271463" lvl="1" indent="-261938">
              <a:lnSpc>
                <a:spcPct val="100000"/>
              </a:lnSpc>
              <a:spcBef>
                <a:spcPts val="600"/>
              </a:spcBef>
              <a:spcAft>
                <a:spcPts val="600"/>
              </a:spcAft>
              <a:buFont typeface="Wingdings" pitchFamily="2" charset="2"/>
              <a:buChar char="§"/>
            </a:pPr>
            <a:r>
              <a:rPr lang="en-US" sz="2000" dirty="0"/>
              <a:t>your organisation’s responsibilities; and</a:t>
            </a:r>
          </a:p>
          <a:p>
            <a:pPr marL="271463" lvl="1" indent="-261938">
              <a:lnSpc>
                <a:spcPct val="100000"/>
              </a:lnSpc>
              <a:spcBef>
                <a:spcPts val="600"/>
              </a:spcBef>
              <a:spcAft>
                <a:spcPts val="600"/>
              </a:spcAft>
              <a:buFont typeface="Wingdings" pitchFamily="2" charset="2"/>
              <a:buChar char="§"/>
            </a:pPr>
            <a:r>
              <a:rPr lang="en-US" sz="2000" dirty="0"/>
              <a:t>your specific responsibilities.</a:t>
            </a:r>
          </a:p>
        </p:txBody>
      </p:sp>
      <p:cxnSp>
        <p:nvCxnSpPr>
          <p:cNvPr id="13" name="Straight Connector 12">
            <a:extLst>
              <a:ext uri="{FF2B5EF4-FFF2-40B4-BE49-F238E27FC236}">
                <a16:creationId xmlns:a16="http://schemas.microsoft.com/office/drawing/2014/main" id="{F680449B-3A5D-635D-BDDB-A6DC98C46ED0}"/>
              </a:ext>
              <a:ext uri="{C183D7F6-B498-43B3-948B-1728B52AA6E4}">
                <adec:decorative xmlns:adec="http://schemas.microsoft.com/office/drawing/2017/decorative" val="1"/>
              </a:ext>
            </a:extLst>
          </p:cNvPr>
          <p:cNvCxnSpPr/>
          <p:nvPr/>
        </p:nvCxnSpPr>
        <p:spPr>
          <a:xfrm>
            <a:off x="6913881" y="3231767"/>
            <a:ext cx="464819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B53A536F-4017-1450-784A-00E0A5E4BBCC}"/>
              </a:ext>
              <a:ext uri="{C183D7F6-B498-43B3-948B-1728B52AA6E4}">
                <adec:decorative xmlns:adec="http://schemas.microsoft.com/office/drawing/2017/decorative" val="1"/>
              </a:ext>
            </a:extLst>
          </p:cNvPr>
          <p:cNvCxnSpPr/>
          <p:nvPr/>
        </p:nvCxnSpPr>
        <p:spPr>
          <a:xfrm>
            <a:off x="6913881" y="6117207"/>
            <a:ext cx="4648199"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82885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F6BE6FA-A4AC-5A7A-1088-3468F9A94A47}"/>
              </a:ext>
            </a:extLst>
          </p:cNvPr>
          <p:cNvSpPr>
            <a:spLocks noGrp="1"/>
          </p:cNvSpPr>
          <p:nvPr>
            <p:ph type="title"/>
          </p:nvPr>
        </p:nvSpPr>
        <p:spPr>
          <a:xfrm>
            <a:off x="838200" y="365125"/>
            <a:ext cx="10515600" cy="1325563"/>
          </a:xfrm>
        </p:spPr>
        <p:txBody>
          <a:bodyPr/>
          <a:lstStyle/>
          <a:p>
            <a:r>
              <a:rPr lang="en-AU" b="1" dirty="0">
                <a:latin typeface="Aptos" panose="020B0004020202020204" pitchFamily="34" charset="0"/>
                <a:ea typeface="Calibri" panose="020F0502020204030204" pitchFamily="34" charset="0"/>
                <a:cs typeface="Times New Roman" panose="02020603050405020304" pitchFamily="18" charset="0"/>
              </a:rPr>
              <a:t>Context</a:t>
            </a:r>
            <a:endParaRPr lang="en-US" b="1" dirty="0"/>
          </a:p>
        </p:txBody>
      </p:sp>
      <p:sp>
        <p:nvSpPr>
          <p:cNvPr id="14" name="Content Placeholder 2">
            <a:extLst>
              <a:ext uri="{FF2B5EF4-FFF2-40B4-BE49-F238E27FC236}">
                <a16:creationId xmlns:a16="http://schemas.microsoft.com/office/drawing/2014/main" id="{BCB83590-A075-F819-B392-A3BE6A017B1C}"/>
              </a:ext>
            </a:extLst>
          </p:cNvPr>
          <p:cNvSpPr>
            <a:spLocks noGrp="1"/>
          </p:cNvSpPr>
          <p:nvPr>
            <p:ph idx="1"/>
          </p:nvPr>
        </p:nvSpPr>
        <p:spPr>
          <a:xfrm>
            <a:off x="2518634" y="2141537"/>
            <a:ext cx="7154732" cy="4351338"/>
          </a:xfrm>
        </p:spPr>
        <p:txBody>
          <a:bodyPr>
            <a:normAutofit/>
          </a:bodyPr>
          <a:lstStyle/>
          <a:p>
            <a:pPr>
              <a:lnSpc>
                <a:spcPct val="100000"/>
              </a:lnSpc>
              <a:spcBef>
                <a:spcPts val="600"/>
              </a:spcBef>
              <a:spcAft>
                <a:spcPts val="600"/>
              </a:spcAft>
              <a:buSzPct val="80000"/>
              <a:buFont typeface="Wingdings" pitchFamily="2" charset="2"/>
              <a:buChar char="§"/>
            </a:pPr>
            <a:r>
              <a:rPr lang="en-AU" sz="2000" dirty="0">
                <a:latin typeface="Aptos" panose="020B0004020202020204" pitchFamily="34" charset="0"/>
                <a:ea typeface="Calibri" panose="020F0502020204030204" pitchFamily="34" charset="0"/>
                <a:cs typeface="Times New Roman" panose="02020603050405020304" pitchFamily="18" charset="0"/>
              </a:rPr>
              <a:t>Australia is experiencing increasing emergencies and disasters such as fires, floods, severe storms, cyclones, droughts, and pandemics.</a:t>
            </a:r>
          </a:p>
          <a:p>
            <a:pPr>
              <a:lnSpc>
                <a:spcPct val="100000"/>
              </a:lnSpc>
              <a:spcBef>
                <a:spcPts val="600"/>
              </a:spcBef>
              <a:spcAft>
                <a:spcPts val="600"/>
              </a:spcAft>
              <a:buSzPct val="80000"/>
              <a:buFont typeface="Wingdings" pitchFamily="2" charset="2"/>
              <a:buChar char="§"/>
            </a:pPr>
            <a:r>
              <a:rPr lang="en-AU" sz="2000" dirty="0">
                <a:latin typeface="Aptos" panose="020B0004020202020204" pitchFamily="34" charset="0"/>
                <a:ea typeface="Calibri" panose="020F0502020204030204" pitchFamily="34" charset="0"/>
                <a:cs typeface="Times New Roman" panose="02020603050405020304" pitchFamily="18" charset="0"/>
              </a:rPr>
              <a:t>Evidence shows us that people with disability are more likely to be adversely affected by these events.</a:t>
            </a:r>
          </a:p>
          <a:p>
            <a:pPr>
              <a:lnSpc>
                <a:spcPct val="100000"/>
              </a:lnSpc>
              <a:spcBef>
                <a:spcPts val="600"/>
              </a:spcBef>
              <a:spcAft>
                <a:spcPts val="600"/>
              </a:spcAft>
              <a:buSzPct val="80000"/>
              <a:buFont typeface="Wingdings" pitchFamily="2" charset="2"/>
              <a:buChar char="§"/>
            </a:pPr>
            <a:r>
              <a:rPr lang="en-US" sz="2000" dirty="0">
                <a:latin typeface="Aptos" panose="020B0004020202020204" pitchFamily="34" charset="0"/>
                <a:ea typeface="Calibri" panose="020F0502020204030204" pitchFamily="34" charset="0"/>
                <a:cs typeface="Times New Roman" panose="02020603050405020304" pitchFamily="18" charset="0"/>
              </a:rPr>
              <a:t>A proactive approach to emergency and disaster preparedness and response is critical.</a:t>
            </a:r>
            <a:endParaRPr lang="en-AU" sz="2000" dirty="0">
              <a:latin typeface="Aptos" panose="020B0004020202020204" pitchFamily="34" charset="0"/>
              <a:ea typeface="Calibri" panose="020F0502020204030204" pitchFamily="34" charset="0"/>
              <a:cs typeface="Times New Roman" panose="02020603050405020304" pitchFamily="18" charset="0"/>
            </a:endParaRPr>
          </a:p>
          <a:p>
            <a:pPr>
              <a:lnSpc>
                <a:spcPct val="100000"/>
              </a:lnSpc>
              <a:spcBef>
                <a:spcPts val="600"/>
              </a:spcBef>
              <a:spcAft>
                <a:spcPts val="600"/>
              </a:spcAft>
              <a:buSzPct val="80000"/>
              <a:buFont typeface="Wingdings" pitchFamily="2" charset="2"/>
              <a:buChar char="§"/>
            </a:pPr>
            <a:r>
              <a:rPr lang="en-US" sz="2000" dirty="0"/>
              <a:t>Australia’s obligations to manage the risks posed by emergencies and disasters to people with disability are set out in a series of international and local frameworks.</a:t>
            </a:r>
            <a:endParaRPr lang="en-US" dirty="0"/>
          </a:p>
        </p:txBody>
      </p:sp>
    </p:spTree>
    <p:extLst>
      <p:ext uri="{BB962C8B-B14F-4D97-AF65-F5344CB8AC3E}">
        <p14:creationId xmlns:p14="http://schemas.microsoft.com/office/powerpoint/2010/main" val="2065816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C141E86D-0A57-7938-532D-DE2C2E6E72C7}"/>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AU" dirty="0"/>
              <a:t>Framework</a:t>
            </a:r>
          </a:p>
        </p:txBody>
      </p:sp>
      <p:sp>
        <p:nvSpPr>
          <p:cNvPr id="28" name="Rectangle 27">
            <a:extLst>
              <a:ext uri="{FF2B5EF4-FFF2-40B4-BE49-F238E27FC236}">
                <a16:creationId xmlns:a16="http://schemas.microsoft.com/office/drawing/2014/main" id="{61DDBD0C-8B7A-E42D-6237-4E738C821ACD}"/>
              </a:ext>
              <a:ext uri="{C183D7F6-B498-43B3-948B-1728B52AA6E4}">
                <adec:decorative xmlns:adec="http://schemas.microsoft.com/office/drawing/2017/decorative" val="1"/>
              </a:ext>
            </a:extLst>
          </p:cNvPr>
          <p:cNvSpPr/>
          <p:nvPr/>
        </p:nvSpPr>
        <p:spPr>
          <a:xfrm>
            <a:off x="7044073" y="2489463"/>
            <a:ext cx="675167" cy="88205"/>
          </a:xfrm>
          <a:prstGeom prst="rect">
            <a:avLst/>
          </a:prstGeom>
          <a:solidFill>
            <a:srgbClr val="65C9D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556C8E4-FD9F-2D84-3C7C-1406D4A2ED6B}"/>
              </a:ext>
              <a:ext uri="{C183D7F6-B498-43B3-948B-1728B52AA6E4}">
                <adec:decorative xmlns:adec="http://schemas.microsoft.com/office/drawing/2017/decorative" val="1"/>
              </a:ext>
            </a:extLst>
          </p:cNvPr>
          <p:cNvSpPr/>
          <p:nvPr/>
        </p:nvSpPr>
        <p:spPr>
          <a:xfrm>
            <a:off x="2435020" y="533747"/>
            <a:ext cx="7321957" cy="623067"/>
          </a:xfrm>
          <a:prstGeom prst="rect">
            <a:avLst/>
          </a:prstGeom>
          <a:solidFill>
            <a:srgbClr val="FFEFD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DFE8E89-0524-2B0F-E71F-FC8C12CD2239}"/>
              </a:ext>
              <a:ext uri="{C183D7F6-B498-43B3-948B-1728B52AA6E4}">
                <adec:decorative xmlns:adec="http://schemas.microsoft.com/office/drawing/2017/decorative" val="1"/>
              </a:ext>
            </a:extLst>
          </p:cNvPr>
          <p:cNvSpPr/>
          <p:nvPr/>
        </p:nvSpPr>
        <p:spPr>
          <a:xfrm>
            <a:off x="2435020" y="3956055"/>
            <a:ext cx="7321957" cy="623067"/>
          </a:xfrm>
          <a:prstGeom prst="rect">
            <a:avLst/>
          </a:prstGeom>
          <a:solidFill>
            <a:srgbClr val="FFEFD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a:extLst>
              <a:ext uri="{FF2B5EF4-FFF2-40B4-BE49-F238E27FC236}">
                <a16:creationId xmlns:a16="http://schemas.microsoft.com/office/drawing/2014/main" id="{38AD851D-1279-B264-F916-97AE11DA35BA}"/>
              </a:ext>
              <a:ext uri="{C183D7F6-B498-43B3-948B-1728B52AA6E4}">
                <adec:decorative xmlns:adec="http://schemas.microsoft.com/office/drawing/2017/decorative" val="1"/>
              </a:ext>
            </a:extLst>
          </p:cNvPr>
          <p:cNvSpPr/>
          <p:nvPr/>
        </p:nvSpPr>
        <p:spPr>
          <a:xfrm>
            <a:off x="2435020" y="1320048"/>
            <a:ext cx="2136980" cy="2446687"/>
          </a:xfrm>
          <a:custGeom>
            <a:avLst/>
            <a:gdLst>
              <a:gd name="connsiteX0" fmla="*/ 0 w 775741"/>
              <a:gd name="connsiteY0" fmla="*/ 213610 h 888167"/>
              <a:gd name="connsiteX1" fmla="*/ 393492 w 775741"/>
              <a:gd name="connsiteY1" fmla="*/ 0 h 888167"/>
              <a:gd name="connsiteX2" fmla="*/ 771994 w 775741"/>
              <a:gd name="connsiteY2" fmla="*/ 224852 h 888167"/>
              <a:gd name="connsiteX3" fmla="*/ 775741 w 775741"/>
              <a:gd name="connsiteY3" fmla="*/ 674557 h 888167"/>
              <a:gd name="connsiteX4" fmla="*/ 371007 w 775741"/>
              <a:gd name="connsiteY4" fmla="*/ 888167 h 888167"/>
              <a:gd name="connsiteX5" fmla="*/ 3748 w 775741"/>
              <a:gd name="connsiteY5" fmla="*/ 667062 h 888167"/>
              <a:gd name="connsiteX6" fmla="*/ 0 w 775741"/>
              <a:gd name="connsiteY6" fmla="*/ 213610 h 88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5741" h="888167">
                <a:moveTo>
                  <a:pt x="0" y="213610"/>
                </a:moveTo>
                <a:lnTo>
                  <a:pt x="393492" y="0"/>
                </a:lnTo>
                <a:lnTo>
                  <a:pt x="771994" y="224852"/>
                </a:lnTo>
                <a:lnTo>
                  <a:pt x="775741" y="674557"/>
                </a:lnTo>
                <a:lnTo>
                  <a:pt x="371007" y="888167"/>
                </a:lnTo>
                <a:lnTo>
                  <a:pt x="3748" y="667062"/>
                </a:lnTo>
                <a:cubicBezTo>
                  <a:pt x="2499" y="515911"/>
                  <a:pt x="1249" y="364761"/>
                  <a:pt x="0" y="213610"/>
                </a:cubicBezTo>
                <a:close/>
              </a:path>
            </a:pathLst>
          </a:custGeom>
          <a:solidFill>
            <a:srgbClr val="65C9D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17">
            <a:extLst>
              <a:ext uri="{FF2B5EF4-FFF2-40B4-BE49-F238E27FC236}">
                <a16:creationId xmlns:a16="http://schemas.microsoft.com/office/drawing/2014/main" id="{585326F4-D9C0-3CBD-5F3A-AC43CBDA0755}"/>
              </a:ext>
              <a:ext uri="{C183D7F6-B498-43B3-948B-1728B52AA6E4}">
                <adec:decorative xmlns:adec="http://schemas.microsoft.com/office/drawing/2017/decorative" val="1"/>
              </a:ext>
            </a:extLst>
          </p:cNvPr>
          <p:cNvSpPr/>
          <p:nvPr/>
        </p:nvSpPr>
        <p:spPr>
          <a:xfrm>
            <a:off x="5037543" y="1320048"/>
            <a:ext cx="2136980" cy="2446687"/>
          </a:xfrm>
          <a:custGeom>
            <a:avLst/>
            <a:gdLst>
              <a:gd name="connsiteX0" fmla="*/ 0 w 775741"/>
              <a:gd name="connsiteY0" fmla="*/ 213610 h 888167"/>
              <a:gd name="connsiteX1" fmla="*/ 393492 w 775741"/>
              <a:gd name="connsiteY1" fmla="*/ 0 h 888167"/>
              <a:gd name="connsiteX2" fmla="*/ 771994 w 775741"/>
              <a:gd name="connsiteY2" fmla="*/ 224852 h 888167"/>
              <a:gd name="connsiteX3" fmla="*/ 775741 w 775741"/>
              <a:gd name="connsiteY3" fmla="*/ 674557 h 888167"/>
              <a:gd name="connsiteX4" fmla="*/ 371007 w 775741"/>
              <a:gd name="connsiteY4" fmla="*/ 888167 h 888167"/>
              <a:gd name="connsiteX5" fmla="*/ 3748 w 775741"/>
              <a:gd name="connsiteY5" fmla="*/ 667062 h 888167"/>
              <a:gd name="connsiteX6" fmla="*/ 0 w 775741"/>
              <a:gd name="connsiteY6" fmla="*/ 213610 h 88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5741" h="888167">
                <a:moveTo>
                  <a:pt x="0" y="213610"/>
                </a:moveTo>
                <a:lnTo>
                  <a:pt x="393492" y="0"/>
                </a:lnTo>
                <a:lnTo>
                  <a:pt x="771994" y="224852"/>
                </a:lnTo>
                <a:lnTo>
                  <a:pt x="775741" y="674557"/>
                </a:lnTo>
                <a:lnTo>
                  <a:pt x="371007" y="888167"/>
                </a:lnTo>
                <a:lnTo>
                  <a:pt x="3748" y="667062"/>
                </a:lnTo>
                <a:cubicBezTo>
                  <a:pt x="2499" y="515911"/>
                  <a:pt x="1249" y="364761"/>
                  <a:pt x="0" y="213610"/>
                </a:cubicBezTo>
                <a:close/>
              </a:path>
            </a:pathLst>
          </a:custGeom>
          <a:solidFill>
            <a:srgbClr val="65C9D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18">
            <a:extLst>
              <a:ext uri="{FF2B5EF4-FFF2-40B4-BE49-F238E27FC236}">
                <a16:creationId xmlns:a16="http://schemas.microsoft.com/office/drawing/2014/main" id="{1D7B6AA4-CEAE-E388-1D7D-BEC8B2852ACC}"/>
              </a:ext>
              <a:ext uri="{C183D7F6-B498-43B3-948B-1728B52AA6E4}">
                <adec:decorative xmlns:adec="http://schemas.microsoft.com/office/drawing/2017/decorative" val="1"/>
              </a:ext>
            </a:extLst>
          </p:cNvPr>
          <p:cNvSpPr/>
          <p:nvPr/>
        </p:nvSpPr>
        <p:spPr>
          <a:xfrm>
            <a:off x="7613689" y="1320048"/>
            <a:ext cx="2136980" cy="2446687"/>
          </a:xfrm>
          <a:custGeom>
            <a:avLst/>
            <a:gdLst>
              <a:gd name="connsiteX0" fmla="*/ 0 w 775741"/>
              <a:gd name="connsiteY0" fmla="*/ 213610 h 888167"/>
              <a:gd name="connsiteX1" fmla="*/ 393492 w 775741"/>
              <a:gd name="connsiteY1" fmla="*/ 0 h 888167"/>
              <a:gd name="connsiteX2" fmla="*/ 771994 w 775741"/>
              <a:gd name="connsiteY2" fmla="*/ 224852 h 888167"/>
              <a:gd name="connsiteX3" fmla="*/ 775741 w 775741"/>
              <a:gd name="connsiteY3" fmla="*/ 674557 h 888167"/>
              <a:gd name="connsiteX4" fmla="*/ 371007 w 775741"/>
              <a:gd name="connsiteY4" fmla="*/ 888167 h 888167"/>
              <a:gd name="connsiteX5" fmla="*/ 3748 w 775741"/>
              <a:gd name="connsiteY5" fmla="*/ 667062 h 888167"/>
              <a:gd name="connsiteX6" fmla="*/ 0 w 775741"/>
              <a:gd name="connsiteY6" fmla="*/ 213610 h 88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5741" h="888167">
                <a:moveTo>
                  <a:pt x="0" y="213610"/>
                </a:moveTo>
                <a:lnTo>
                  <a:pt x="393492" y="0"/>
                </a:lnTo>
                <a:lnTo>
                  <a:pt x="771994" y="224852"/>
                </a:lnTo>
                <a:lnTo>
                  <a:pt x="775741" y="674557"/>
                </a:lnTo>
                <a:lnTo>
                  <a:pt x="371007" y="888167"/>
                </a:lnTo>
                <a:lnTo>
                  <a:pt x="3748" y="667062"/>
                </a:lnTo>
                <a:cubicBezTo>
                  <a:pt x="2499" y="515911"/>
                  <a:pt x="1249" y="364761"/>
                  <a:pt x="0" y="213610"/>
                </a:cubicBezTo>
                <a:close/>
              </a:path>
            </a:pathLst>
          </a:custGeom>
          <a:solidFill>
            <a:srgbClr val="0087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E7662E4D-1889-D6FC-9AF4-F7B3BC277075}"/>
              </a:ext>
            </a:extLst>
          </p:cNvPr>
          <p:cNvSpPr txBox="1"/>
          <p:nvPr/>
        </p:nvSpPr>
        <p:spPr>
          <a:xfrm>
            <a:off x="838198" y="651187"/>
            <a:ext cx="10515600" cy="369332"/>
          </a:xfrm>
          <a:prstGeom prst="rect">
            <a:avLst/>
          </a:prstGeom>
          <a:noFill/>
        </p:spPr>
        <p:txBody>
          <a:bodyPr wrap="square">
            <a:spAutoFit/>
          </a:bodyPr>
          <a:lstStyle/>
          <a:p>
            <a:pPr marL="0" indent="0" algn="ctr">
              <a:buNone/>
            </a:pPr>
            <a:r>
              <a:rPr lang="en-US" b="1" dirty="0"/>
              <a:t>United Nations Convention on the Rights of People with Disability</a:t>
            </a:r>
          </a:p>
        </p:txBody>
      </p:sp>
      <p:sp>
        <p:nvSpPr>
          <p:cNvPr id="16" name="TextBox 15">
            <a:extLst>
              <a:ext uri="{FF2B5EF4-FFF2-40B4-BE49-F238E27FC236}">
                <a16:creationId xmlns:a16="http://schemas.microsoft.com/office/drawing/2014/main" id="{E04E2CA3-B36E-D723-C7D5-C7F81B73A695}"/>
              </a:ext>
            </a:extLst>
          </p:cNvPr>
          <p:cNvSpPr txBox="1"/>
          <p:nvPr/>
        </p:nvSpPr>
        <p:spPr>
          <a:xfrm>
            <a:off x="2584653" y="1817487"/>
            <a:ext cx="1824784" cy="1500816"/>
          </a:xfrm>
          <a:prstGeom prst="rect">
            <a:avLst/>
          </a:prstGeom>
          <a:noFill/>
        </p:spPr>
        <p:txBody>
          <a:bodyPr wrap="square">
            <a:spAutoFit/>
          </a:bodyPr>
          <a:lstStyle/>
          <a:p>
            <a:pPr lvl="0" algn="ctr"/>
            <a:r>
              <a:rPr lang="en-US" sz="1800" b="1" dirty="0">
                <a:solidFill>
                  <a:schemeClr val="bg1"/>
                </a:solidFill>
              </a:rPr>
              <a:t>The Sendai Framework for Disaster Risk Reduction </a:t>
            </a:r>
          </a:p>
          <a:p>
            <a:pPr lvl="0" algn="ctr"/>
            <a:r>
              <a:rPr lang="en-US" sz="1800" b="1" dirty="0">
                <a:solidFill>
                  <a:schemeClr val="bg1"/>
                </a:solidFill>
              </a:rPr>
              <a:t>2015-2030 </a:t>
            </a:r>
          </a:p>
        </p:txBody>
      </p:sp>
      <p:sp>
        <p:nvSpPr>
          <p:cNvPr id="20" name="TextBox 19">
            <a:extLst>
              <a:ext uri="{FF2B5EF4-FFF2-40B4-BE49-F238E27FC236}">
                <a16:creationId xmlns:a16="http://schemas.microsoft.com/office/drawing/2014/main" id="{FC763606-3302-94D5-45CD-4B4D85792163}"/>
              </a:ext>
            </a:extLst>
          </p:cNvPr>
          <p:cNvSpPr txBox="1"/>
          <p:nvPr/>
        </p:nvSpPr>
        <p:spPr>
          <a:xfrm>
            <a:off x="5187176" y="1931785"/>
            <a:ext cx="1824784" cy="1200329"/>
          </a:xfrm>
          <a:prstGeom prst="rect">
            <a:avLst/>
          </a:prstGeom>
          <a:noFill/>
        </p:spPr>
        <p:txBody>
          <a:bodyPr wrap="square">
            <a:spAutoFit/>
          </a:bodyPr>
          <a:lstStyle/>
          <a:p>
            <a:pPr lvl="0" algn="ctr"/>
            <a:r>
              <a:rPr lang="en-US" b="1" dirty="0">
                <a:solidFill>
                  <a:schemeClr val="bg1"/>
                </a:solidFill>
              </a:rPr>
              <a:t>National Disaster Risk Reduction Framework</a:t>
            </a:r>
          </a:p>
        </p:txBody>
      </p:sp>
      <p:sp>
        <p:nvSpPr>
          <p:cNvPr id="21" name="TextBox 20">
            <a:extLst>
              <a:ext uri="{FF2B5EF4-FFF2-40B4-BE49-F238E27FC236}">
                <a16:creationId xmlns:a16="http://schemas.microsoft.com/office/drawing/2014/main" id="{E32D80BF-A5AB-1B31-5B6D-F7AB6335ACFB}"/>
              </a:ext>
            </a:extLst>
          </p:cNvPr>
          <p:cNvSpPr txBox="1"/>
          <p:nvPr/>
        </p:nvSpPr>
        <p:spPr>
          <a:xfrm>
            <a:off x="7640065" y="1632853"/>
            <a:ext cx="2110603" cy="1323439"/>
          </a:xfrm>
          <a:prstGeom prst="rect">
            <a:avLst/>
          </a:prstGeom>
          <a:noFill/>
        </p:spPr>
        <p:txBody>
          <a:bodyPr wrap="square">
            <a:spAutoFit/>
          </a:bodyPr>
          <a:lstStyle/>
          <a:p>
            <a:pPr lvl="0" algn="ctr"/>
            <a:r>
              <a:rPr lang="en-US" sz="1600" b="1" dirty="0">
                <a:solidFill>
                  <a:schemeClr val="bg1"/>
                </a:solidFill>
              </a:rPr>
              <a:t>NDIS </a:t>
            </a:r>
            <a:br>
              <a:rPr lang="en-US" sz="1600" b="1" dirty="0">
                <a:solidFill>
                  <a:schemeClr val="bg1"/>
                </a:solidFill>
              </a:rPr>
            </a:br>
            <a:r>
              <a:rPr lang="en-US" sz="1600" b="1" dirty="0">
                <a:solidFill>
                  <a:schemeClr val="bg1"/>
                </a:solidFill>
              </a:rPr>
              <a:t>Practice Standard for Emergency </a:t>
            </a:r>
            <a:br>
              <a:rPr lang="en-US" sz="1600" b="1" dirty="0">
                <a:solidFill>
                  <a:schemeClr val="bg1"/>
                </a:solidFill>
              </a:rPr>
            </a:br>
            <a:r>
              <a:rPr lang="en-US" sz="1600" b="1" dirty="0">
                <a:solidFill>
                  <a:schemeClr val="bg1"/>
                </a:solidFill>
              </a:rPr>
              <a:t>and Disaster Management</a:t>
            </a:r>
          </a:p>
        </p:txBody>
      </p:sp>
      <p:sp>
        <p:nvSpPr>
          <p:cNvPr id="22" name="TextBox 21">
            <a:extLst>
              <a:ext uri="{FF2B5EF4-FFF2-40B4-BE49-F238E27FC236}">
                <a16:creationId xmlns:a16="http://schemas.microsoft.com/office/drawing/2014/main" id="{6552A26D-1004-214B-67BB-80F666012D7F}"/>
              </a:ext>
            </a:extLst>
          </p:cNvPr>
          <p:cNvSpPr txBox="1"/>
          <p:nvPr/>
        </p:nvSpPr>
        <p:spPr>
          <a:xfrm>
            <a:off x="7640065" y="2973022"/>
            <a:ext cx="2110603" cy="338554"/>
          </a:xfrm>
          <a:prstGeom prst="rect">
            <a:avLst/>
          </a:prstGeom>
          <a:noFill/>
        </p:spPr>
        <p:txBody>
          <a:bodyPr wrap="square">
            <a:spAutoFit/>
          </a:bodyPr>
          <a:lstStyle/>
          <a:p>
            <a:pPr lvl="0" algn="ctr"/>
            <a:r>
              <a:rPr lang="en-US" sz="1600" b="1" dirty="0">
                <a:solidFill>
                  <a:schemeClr val="bg1"/>
                </a:solidFill>
              </a:rPr>
              <a:t>WHS obligations</a:t>
            </a:r>
          </a:p>
        </p:txBody>
      </p:sp>
      <p:sp>
        <p:nvSpPr>
          <p:cNvPr id="8" name="TextBox 7">
            <a:extLst>
              <a:ext uri="{FF2B5EF4-FFF2-40B4-BE49-F238E27FC236}">
                <a16:creationId xmlns:a16="http://schemas.microsoft.com/office/drawing/2014/main" id="{BD8840A9-A841-C0A3-5D08-0B9306330B58}"/>
              </a:ext>
            </a:extLst>
          </p:cNvPr>
          <p:cNvSpPr txBox="1"/>
          <p:nvPr/>
        </p:nvSpPr>
        <p:spPr>
          <a:xfrm>
            <a:off x="838199" y="4073496"/>
            <a:ext cx="10515600" cy="369332"/>
          </a:xfrm>
          <a:prstGeom prst="rect">
            <a:avLst/>
          </a:prstGeom>
          <a:noFill/>
        </p:spPr>
        <p:txBody>
          <a:bodyPr wrap="square">
            <a:spAutoFit/>
          </a:bodyPr>
          <a:lstStyle/>
          <a:p>
            <a:pPr marL="0" indent="0" algn="ctr">
              <a:buNone/>
            </a:pPr>
            <a:r>
              <a:rPr lang="en-US" b="1" dirty="0"/>
              <a:t>Disability Inclusive Disaster Risk Reduction (DIDRR)</a:t>
            </a:r>
          </a:p>
        </p:txBody>
      </p:sp>
      <p:sp>
        <p:nvSpPr>
          <p:cNvPr id="27" name="Rectangle 26">
            <a:extLst>
              <a:ext uri="{FF2B5EF4-FFF2-40B4-BE49-F238E27FC236}">
                <a16:creationId xmlns:a16="http://schemas.microsoft.com/office/drawing/2014/main" id="{2FBD9A0F-06A9-CBC9-3AFB-DCFC10D79C66}"/>
              </a:ext>
              <a:ext uri="{C183D7F6-B498-43B3-948B-1728B52AA6E4}">
                <adec:decorative xmlns:adec="http://schemas.microsoft.com/office/drawing/2017/decorative" val="1"/>
              </a:ext>
            </a:extLst>
          </p:cNvPr>
          <p:cNvSpPr/>
          <p:nvPr/>
        </p:nvSpPr>
        <p:spPr>
          <a:xfrm>
            <a:off x="4481627" y="2489463"/>
            <a:ext cx="675167" cy="88205"/>
          </a:xfrm>
          <a:prstGeom prst="rect">
            <a:avLst/>
          </a:prstGeom>
          <a:solidFill>
            <a:srgbClr val="65C9D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B72DC00-5952-C189-F5CB-455C759C68DE}"/>
              </a:ext>
            </a:extLst>
          </p:cNvPr>
          <p:cNvSpPr txBox="1"/>
          <p:nvPr/>
        </p:nvSpPr>
        <p:spPr>
          <a:xfrm>
            <a:off x="2035418" y="4864908"/>
            <a:ext cx="8121162" cy="1015663"/>
          </a:xfrm>
          <a:prstGeom prst="rect">
            <a:avLst/>
          </a:prstGeom>
          <a:noFill/>
        </p:spPr>
        <p:txBody>
          <a:bodyPr wrap="square">
            <a:spAutoFit/>
          </a:bodyPr>
          <a:lstStyle/>
          <a:p>
            <a:pPr marL="0" indent="0" algn="ctr">
              <a:buNone/>
            </a:pPr>
            <a:r>
              <a:rPr lang="en-US" sz="2000" dirty="0"/>
              <a:t>DIDRR </a:t>
            </a:r>
            <a:r>
              <a:rPr lang="en-US" sz="2000" dirty="0">
                <a:effectLst/>
                <a:latin typeface="Aptos" panose="020B0004020202020204" pitchFamily="34" charset="0"/>
                <a:ea typeface="Aptos" panose="020B0004020202020204" pitchFamily="34" charset="0"/>
                <a:cs typeface="Times New Roman" panose="02020603050405020304" pitchFamily="18" charset="0"/>
              </a:rPr>
              <a:t>refers to the process of minimising the risks of disasters for persons with disabilities, ensuring their safety, resilience, and meaningful participation in all stages of disaster management</a:t>
            </a:r>
            <a:r>
              <a:rPr lang="en-US" b="1" dirty="0"/>
              <a:t>.</a:t>
            </a:r>
          </a:p>
        </p:txBody>
      </p:sp>
      <p:sp>
        <p:nvSpPr>
          <p:cNvPr id="17" name="TextBox 16">
            <a:extLst>
              <a:ext uri="{FF2B5EF4-FFF2-40B4-BE49-F238E27FC236}">
                <a16:creationId xmlns:a16="http://schemas.microsoft.com/office/drawing/2014/main" id="{11D8B1DB-CD24-E70A-2DA7-7CD7812861F8}"/>
              </a:ext>
            </a:extLst>
          </p:cNvPr>
          <p:cNvSpPr txBox="1"/>
          <p:nvPr/>
        </p:nvSpPr>
        <p:spPr>
          <a:xfrm>
            <a:off x="838200" y="6333651"/>
            <a:ext cx="10515600" cy="369332"/>
          </a:xfrm>
          <a:prstGeom prst="rect">
            <a:avLst/>
          </a:prstGeom>
          <a:noFill/>
        </p:spPr>
        <p:txBody>
          <a:bodyPr wrap="square">
            <a:spAutoFit/>
          </a:bodyPr>
          <a:lstStyle/>
          <a:p>
            <a:pPr marL="0" indent="0" algn="ctr">
              <a:buNone/>
            </a:pPr>
            <a:r>
              <a:rPr lang="en-US" b="1" dirty="0"/>
              <a:t>Read the      R4NED </a:t>
            </a:r>
            <a:r>
              <a:rPr lang="en-US" b="1" i="1" dirty="0"/>
              <a:t>NDIS Practice Standard and DIDRR fact sheet </a:t>
            </a:r>
            <a:r>
              <a:rPr lang="en-US" b="1" dirty="0"/>
              <a:t>for more information.</a:t>
            </a:r>
          </a:p>
        </p:txBody>
      </p:sp>
    </p:spTree>
    <p:extLst>
      <p:ext uri="{BB962C8B-B14F-4D97-AF65-F5344CB8AC3E}">
        <p14:creationId xmlns:p14="http://schemas.microsoft.com/office/powerpoint/2010/main" val="3311244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989CAD5-D989-23E5-227A-412699D5B389}"/>
              </a:ext>
              <a:ext uri="{C183D7F6-B498-43B3-948B-1728B52AA6E4}">
                <adec:decorative xmlns:adec="http://schemas.microsoft.com/office/drawing/2017/decorative" val="1"/>
              </a:ext>
            </a:extLst>
          </p:cNvPr>
          <p:cNvSpPr/>
          <p:nvPr/>
        </p:nvSpPr>
        <p:spPr>
          <a:xfrm>
            <a:off x="3000819" y="3152657"/>
            <a:ext cx="6190361" cy="3089952"/>
          </a:xfrm>
          <a:prstGeom prst="rect">
            <a:avLst/>
          </a:prstGeom>
          <a:solidFill>
            <a:srgbClr val="FFEFD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F92971A-AABE-5698-08A1-0CF5D7C7FDDE}"/>
              </a:ext>
            </a:extLst>
          </p:cNvPr>
          <p:cNvSpPr>
            <a:spLocks noGrp="1"/>
          </p:cNvSpPr>
          <p:nvPr>
            <p:ph type="title"/>
          </p:nvPr>
        </p:nvSpPr>
        <p:spPr>
          <a:xfrm>
            <a:off x="838200" y="365125"/>
            <a:ext cx="10515600" cy="1325563"/>
          </a:xfrm>
        </p:spPr>
        <p:txBody>
          <a:bodyPr/>
          <a:lstStyle/>
          <a:p>
            <a:r>
              <a:rPr lang="en-AU" b="1" dirty="0">
                <a:latin typeface="Aptos" panose="020B0004020202020204" pitchFamily="34" charset="0"/>
                <a:ea typeface="Calibri" panose="020F0502020204030204" pitchFamily="34" charset="0"/>
                <a:cs typeface="Times New Roman" panose="02020603050405020304" pitchFamily="18" charset="0"/>
              </a:rPr>
              <a:t>Your organisation’s responsibilities </a:t>
            </a:r>
            <a:r>
              <a:rPr lang="en-AU" dirty="0">
                <a:latin typeface="Aptos" panose="020B0004020202020204" pitchFamily="34" charset="0"/>
                <a:ea typeface="Calibri" panose="020F0502020204030204" pitchFamily="34" charset="0"/>
                <a:cs typeface="Times New Roman" panose="02020603050405020304" pitchFamily="18" charset="0"/>
              </a:rPr>
              <a:t>1/2</a:t>
            </a:r>
            <a:endParaRPr lang="en-US" b="1" dirty="0"/>
          </a:p>
        </p:txBody>
      </p:sp>
      <p:sp>
        <p:nvSpPr>
          <p:cNvPr id="12" name="Content Placeholder 2">
            <a:extLst>
              <a:ext uri="{FF2B5EF4-FFF2-40B4-BE49-F238E27FC236}">
                <a16:creationId xmlns:a16="http://schemas.microsoft.com/office/drawing/2014/main" id="{F6157240-B23B-3983-0790-2E7199D84D39}"/>
              </a:ext>
            </a:extLst>
          </p:cNvPr>
          <p:cNvSpPr>
            <a:spLocks noGrp="1"/>
          </p:cNvSpPr>
          <p:nvPr>
            <p:ph idx="1"/>
          </p:nvPr>
        </p:nvSpPr>
        <p:spPr>
          <a:xfrm>
            <a:off x="1825264" y="1797342"/>
            <a:ext cx="8541470" cy="1022413"/>
          </a:xfrm>
        </p:spPr>
        <p:txBody>
          <a:bodyPr>
            <a:normAutofit/>
          </a:bodyPr>
          <a:lstStyle/>
          <a:p>
            <a:pPr marL="0" indent="0" algn="ctr">
              <a:lnSpc>
                <a:spcPct val="100000"/>
              </a:lnSpc>
              <a:spcBef>
                <a:spcPts val="600"/>
              </a:spcBef>
              <a:spcAft>
                <a:spcPts val="600"/>
              </a:spcAft>
              <a:buNone/>
            </a:pPr>
            <a:r>
              <a:rPr lang="en-US" sz="2000" b="1" dirty="0"/>
              <a:t>NDIS Providers have an obligation to ensure their practices reflect the principles embedded in these frameworks which they can do by meeting the NDIS Practice Standard for Emergency and Disaster Management.</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3" name="Content Placeholder 2">
            <a:extLst>
              <a:ext uri="{FF2B5EF4-FFF2-40B4-BE49-F238E27FC236}">
                <a16:creationId xmlns:a16="http://schemas.microsoft.com/office/drawing/2014/main" id="{9FB2FE73-C38D-317C-DF9D-0FF89B88785D}"/>
              </a:ext>
            </a:extLst>
          </p:cNvPr>
          <p:cNvSpPr txBox="1">
            <a:spLocks/>
          </p:cNvSpPr>
          <p:nvPr/>
        </p:nvSpPr>
        <p:spPr>
          <a:xfrm>
            <a:off x="3344598" y="3517888"/>
            <a:ext cx="5714607" cy="24537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spcAft>
                <a:spcPts val="600"/>
              </a:spcAft>
              <a:buFont typeface="Arial" panose="020B0604020202020204" pitchFamily="34" charset="0"/>
              <a:buNone/>
            </a:pPr>
            <a:r>
              <a:rPr lang="en-US" sz="2000" dirty="0"/>
              <a:t>Essentially these principles are:</a:t>
            </a:r>
          </a:p>
          <a:p>
            <a:pPr marL="525462" indent="-342900">
              <a:lnSpc>
                <a:spcPct val="100000"/>
              </a:lnSpc>
              <a:spcBef>
                <a:spcPts val="600"/>
              </a:spcBef>
              <a:spcAft>
                <a:spcPts val="600"/>
              </a:spcAft>
              <a:buSzPct val="80000"/>
              <a:buFont typeface="Wingdings" pitchFamily="2" charset="2"/>
              <a:buChar char="§"/>
            </a:pPr>
            <a:r>
              <a:rPr lang="en-US" sz="2000" kern="100" dirty="0">
                <a:latin typeface="Aptos" panose="020B0004020202020204" pitchFamily="34" charset="0"/>
                <a:ea typeface="Aptos" panose="020B0004020202020204" pitchFamily="34" charset="0"/>
                <a:cs typeface="Times New Roman" panose="02020603050405020304" pitchFamily="18" charset="0"/>
              </a:rPr>
              <a:t>Inclusive planning and preparedness.</a:t>
            </a:r>
          </a:p>
          <a:p>
            <a:pPr marL="525462" indent="-342900">
              <a:lnSpc>
                <a:spcPct val="100000"/>
              </a:lnSpc>
              <a:spcBef>
                <a:spcPts val="600"/>
              </a:spcBef>
              <a:spcAft>
                <a:spcPts val="600"/>
              </a:spcAft>
              <a:buSzPct val="80000"/>
              <a:buFont typeface="Wingdings" pitchFamily="2" charset="2"/>
              <a:buChar char="§"/>
            </a:pPr>
            <a:r>
              <a:rPr lang="en-US" sz="2000" kern="100" dirty="0">
                <a:latin typeface="Aptos" panose="020B0004020202020204" pitchFamily="34" charset="0"/>
                <a:ea typeface="Aptos" panose="020B0004020202020204" pitchFamily="34" charset="0"/>
                <a:cs typeface="Times New Roman" panose="02020603050405020304" pitchFamily="18" charset="0"/>
              </a:rPr>
              <a:t>Accessible communication and information.</a:t>
            </a:r>
          </a:p>
          <a:p>
            <a:pPr marL="525462" indent="-342900">
              <a:lnSpc>
                <a:spcPct val="100000"/>
              </a:lnSpc>
              <a:spcBef>
                <a:spcPts val="600"/>
              </a:spcBef>
              <a:spcAft>
                <a:spcPts val="600"/>
              </a:spcAft>
              <a:buSzPct val="80000"/>
              <a:buFont typeface="Wingdings" pitchFamily="2" charset="2"/>
              <a:buChar char="§"/>
            </a:pPr>
            <a:r>
              <a:rPr lang="en-US" sz="2000" kern="100" dirty="0">
                <a:latin typeface="Aptos" panose="020B0004020202020204" pitchFamily="34" charset="0"/>
                <a:ea typeface="Aptos" panose="020B0004020202020204" pitchFamily="34" charset="0"/>
                <a:cs typeface="Times New Roman" panose="02020603050405020304" pitchFamily="18" charset="0"/>
              </a:rPr>
              <a:t>Collaboration and coordination.</a:t>
            </a:r>
          </a:p>
          <a:p>
            <a:pPr marL="525462" indent="-342900">
              <a:lnSpc>
                <a:spcPct val="100000"/>
              </a:lnSpc>
              <a:spcBef>
                <a:spcPts val="600"/>
              </a:spcBef>
              <a:spcAft>
                <a:spcPts val="600"/>
              </a:spcAft>
              <a:buSzPct val="80000"/>
              <a:buFont typeface="Wingdings" pitchFamily="2" charset="2"/>
              <a:buChar char="§"/>
            </a:pPr>
            <a:r>
              <a:rPr lang="en-US" sz="2000" kern="100" dirty="0">
                <a:latin typeface="Aptos" panose="020B0004020202020204" pitchFamily="34" charset="0"/>
                <a:ea typeface="Aptos" panose="020B0004020202020204" pitchFamily="34" charset="0"/>
                <a:cs typeface="Times New Roman" panose="02020603050405020304" pitchFamily="18" charset="0"/>
              </a:rPr>
              <a:t>Rights based approach.</a:t>
            </a:r>
          </a:p>
        </p:txBody>
      </p:sp>
    </p:spTree>
    <p:extLst>
      <p:ext uri="{BB962C8B-B14F-4D97-AF65-F5344CB8AC3E}">
        <p14:creationId xmlns:p14="http://schemas.microsoft.com/office/powerpoint/2010/main" val="3835726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B459210-0796-C042-407D-37EB2DC380A5}"/>
              </a:ext>
            </a:extLst>
          </p:cNvPr>
          <p:cNvSpPr>
            <a:spLocks noGrp="1"/>
          </p:cNvSpPr>
          <p:nvPr>
            <p:ph type="title"/>
          </p:nvPr>
        </p:nvSpPr>
        <p:spPr>
          <a:xfrm>
            <a:off x="838200" y="365125"/>
            <a:ext cx="10515600" cy="1325563"/>
          </a:xfrm>
        </p:spPr>
        <p:txBody>
          <a:bodyPr/>
          <a:lstStyle/>
          <a:p>
            <a:r>
              <a:rPr lang="en-AU" b="1" dirty="0">
                <a:latin typeface="Aptos" panose="020B0004020202020204" pitchFamily="34" charset="0"/>
                <a:ea typeface="Calibri" panose="020F0502020204030204" pitchFamily="34" charset="0"/>
                <a:cs typeface="Times New Roman" panose="02020603050405020304" pitchFamily="18" charset="0"/>
              </a:rPr>
              <a:t>Your organisation’s responsibilities </a:t>
            </a:r>
            <a:r>
              <a:rPr lang="en-AU" dirty="0">
                <a:latin typeface="Aptos" panose="020B0004020202020204" pitchFamily="34" charset="0"/>
                <a:ea typeface="Calibri" panose="020F0502020204030204" pitchFamily="34" charset="0"/>
                <a:cs typeface="Times New Roman" panose="02020603050405020304" pitchFamily="18" charset="0"/>
              </a:rPr>
              <a:t>2/2</a:t>
            </a:r>
            <a:endParaRPr lang="en-US" dirty="0"/>
          </a:p>
        </p:txBody>
      </p:sp>
      <p:sp>
        <p:nvSpPr>
          <p:cNvPr id="9" name="Rectangle 8">
            <a:extLst>
              <a:ext uri="{FF2B5EF4-FFF2-40B4-BE49-F238E27FC236}">
                <a16:creationId xmlns:a16="http://schemas.microsoft.com/office/drawing/2014/main" id="{4EB3BD56-AF63-0516-53C8-E7D5E51BBD3C}"/>
              </a:ext>
              <a:ext uri="{C183D7F6-B498-43B3-948B-1728B52AA6E4}">
                <adec:decorative xmlns:adec="http://schemas.microsoft.com/office/drawing/2017/decorative" val="1"/>
              </a:ext>
            </a:extLst>
          </p:cNvPr>
          <p:cNvSpPr/>
          <p:nvPr/>
        </p:nvSpPr>
        <p:spPr>
          <a:xfrm>
            <a:off x="2527598" y="2965876"/>
            <a:ext cx="320512" cy="320512"/>
          </a:xfrm>
          <a:prstGeom prst="rect">
            <a:avLst/>
          </a:prstGeom>
          <a:solidFill>
            <a:srgbClr val="0087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C6D2E36-BD85-5575-9A40-8FC02AE58AD5}"/>
              </a:ext>
              <a:ext uri="{C183D7F6-B498-43B3-948B-1728B52AA6E4}">
                <adec:decorative xmlns:adec="http://schemas.microsoft.com/office/drawing/2017/decorative" val="1"/>
              </a:ext>
            </a:extLst>
          </p:cNvPr>
          <p:cNvSpPr/>
          <p:nvPr/>
        </p:nvSpPr>
        <p:spPr>
          <a:xfrm>
            <a:off x="2527598" y="3406760"/>
            <a:ext cx="320512" cy="320512"/>
          </a:xfrm>
          <a:prstGeom prst="rect">
            <a:avLst/>
          </a:prstGeom>
          <a:solidFill>
            <a:srgbClr val="0087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3AF75754-8B3B-087D-BD21-A0D4E8C9BA29}"/>
              </a:ext>
              <a:ext uri="{C183D7F6-B498-43B3-948B-1728B52AA6E4}">
                <adec:decorative xmlns:adec="http://schemas.microsoft.com/office/drawing/2017/decorative" val="1"/>
              </a:ext>
            </a:extLst>
          </p:cNvPr>
          <p:cNvSpPr/>
          <p:nvPr/>
        </p:nvSpPr>
        <p:spPr>
          <a:xfrm>
            <a:off x="2527598" y="3879173"/>
            <a:ext cx="320512" cy="320512"/>
          </a:xfrm>
          <a:prstGeom prst="rect">
            <a:avLst/>
          </a:prstGeom>
          <a:solidFill>
            <a:srgbClr val="0087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057215CA-010F-3C05-54F8-07ED0E0842A3}"/>
              </a:ext>
              <a:ext uri="{C183D7F6-B498-43B3-948B-1728B52AA6E4}">
                <adec:decorative xmlns:adec="http://schemas.microsoft.com/office/drawing/2017/decorative" val="1"/>
              </a:ext>
            </a:extLst>
          </p:cNvPr>
          <p:cNvSpPr/>
          <p:nvPr/>
        </p:nvSpPr>
        <p:spPr>
          <a:xfrm>
            <a:off x="2527598" y="4325373"/>
            <a:ext cx="320512" cy="320512"/>
          </a:xfrm>
          <a:prstGeom prst="rect">
            <a:avLst/>
          </a:prstGeom>
          <a:solidFill>
            <a:srgbClr val="0087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819BB2BB-619A-1326-1887-6E885D06D261}"/>
              </a:ext>
              <a:ext uri="{C183D7F6-B498-43B3-948B-1728B52AA6E4}">
                <adec:decorative xmlns:adec="http://schemas.microsoft.com/office/drawing/2017/decorative" val="1"/>
              </a:ext>
            </a:extLst>
          </p:cNvPr>
          <p:cNvSpPr/>
          <p:nvPr/>
        </p:nvSpPr>
        <p:spPr>
          <a:xfrm>
            <a:off x="2527598" y="4792598"/>
            <a:ext cx="320512" cy="320512"/>
          </a:xfrm>
          <a:prstGeom prst="rect">
            <a:avLst/>
          </a:prstGeom>
          <a:solidFill>
            <a:srgbClr val="0087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D083B426-1F20-43FB-C57B-208EB6BEBCA1}"/>
              </a:ext>
              <a:ext uri="{C183D7F6-B498-43B3-948B-1728B52AA6E4}">
                <adec:decorative xmlns:adec="http://schemas.microsoft.com/office/drawing/2017/decorative" val="1"/>
              </a:ext>
            </a:extLst>
          </p:cNvPr>
          <p:cNvSpPr/>
          <p:nvPr/>
        </p:nvSpPr>
        <p:spPr>
          <a:xfrm>
            <a:off x="2527598" y="5249313"/>
            <a:ext cx="320512" cy="320512"/>
          </a:xfrm>
          <a:prstGeom prst="rect">
            <a:avLst/>
          </a:prstGeom>
          <a:solidFill>
            <a:srgbClr val="0087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CCF876D-C6B4-3622-7FF0-D8E04AFB941D}"/>
              </a:ext>
            </a:extLst>
          </p:cNvPr>
          <p:cNvSpPr>
            <a:spLocks noGrp="1"/>
          </p:cNvSpPr>
          <p:nvPr>
            <p:ph idx="1"/>
          </p:nvPr>
        </p:nvSpPr>
        <p:spPr>
          <a:xfrm>
            <a:off x="2343739" y="1933903"/>
            <a:ext cx="7504522" cy="4783895"/>
          </a:xfrm>
        </p:spPr>
        <p:txBody>
          <a:bodyPr>
            <a:normAutofit/>
          </a:bodyPr>
          <a:lstStyle/>
          <a:p>
            <a:pPr marL="0" indent="0">
              <a:lnSpc>
                <a:spcPct val="100000"/>
              </a:lnSpc>
              <a:spcBef>
                <a:spcPts val="600"/>
              </a:spcBef>
              <a:spcAft>
                <a:spcPts val="2400"/>
              </a:spcAft>
              <a:buNone/>
            </a:pPr>
            <a:r>
              <a:rPr lang="en-US" sz="2000" b="1" dirty="0"/>
              <a:t>These principles can be practically applied in the Practice Standard through six key activities:</a:t>
            </a:r>
          </a:p>
          <a:p>
            <a:pPr marL="182562" indent="0" defTabSz="540000">
              <a:lnSpc>
                <a:spcPct val="100000"/>
              </a:lnSpc>
              <a:spcBef>
                <a:spcPts val="600"/>
              </a:spcBef>
              <a:spcAft>
                <a:spcPts val="600"/>
              </a:spcAft>
              <a:buSzPct val="80000"/>
              <a:buNone/>
            </a:pPr>
            <a:r>
              <a:rPr lang="en-US" sz="2000" b="1" dirty="0">
                <a:solidFill>
                  <a:schemeClr val="bg1"/>
                </a:solidFill>
              </a:rPr>
              <a:t>1	</a:t>
            </a:r>
            <a:r>
              <a:rPr lang="en-US" sz="2000" dirty="0"/>
              <a:t>Risk assessment</a:t>
            </a:r>
          </a:p>
          <a:p>
            <a:pPr marL="182562" indent="0" defTabSz="540000">
              <a:lnSpc>
                <a:spcPct val="100000"/>
              </a:lnSpc>
              <a:spcBef>
                <a:spcPts val="600"/>
              </a:spcBef>
              <a:spcAft>
                <a:spcPts val="600"/>
              </a:spcAft>
              <a:buSzPct val="80000"/>
              <a:buNone/>
            </a:pPr>
            <a:r>
              <a:rPr lang="en-US" sz="2000" b="1" dirty="0">
                <a:solidFill>
                  <a:schemeClr val="bg1"/>
                </a:solidFill>
              </a:rPr>
              <a:t>2	</a:t>
            </a:r>
            <a:r>
              <a:rPr lang="en-US" sz="2000" dirty="0" err="1"/>
              <a:t>Organisational</a:t>
            </a:r>
            <a:r>
              <a:rPr lang="en-US" sz="2000" dirty="0"/>
              <a:t> emergency and disaster management planning</a:t>
            </a:r>
          </a:p>
          <a:p>
            <a:pPr marL="182562" indent="0" defTabSz="540000">
              <a:lnSpc>
                <a:spcPct val="100000"/>
              </a:lnSpc>
              <a:spcBef>
                <a:spcPts val="600"/>
              </a:spcBef>
              <a:spcAft>
                <a:spcPts val="600"/>
              </a:spcAft>
              <a:buSzPct val="80000"/>
              <a:buNone/>
            </a:pPr>
            <a:r>
              <a:rPr lang="en-US" sz="2000" b="1" dirty="0">
                <a:solidFill>
                  <a:schemeClr val="bg1"/>
                </a:solidFill>
              </a:rPr>
              <a:t>3	</a:t>
            </a:r>
            <a:r>
              <a:rPr lang="en-US" sz="2000" dirty="0"/>
              <a:t>Continuity of support and individual planning</a:t>
            </a:r>
          </a:p>
          <a:p>
            <a:pPr marL="182562" indent="0" defTabSz="540000">
              <a:lnSpc>
                <a:spcPct val="100000"/>
              </a:lnSpc>
              <a:spcBef>
                <a:spcPts val="600"/>
              </a:spcBef>
              <a:spcAft>
                <a:spcPts val="600"/>
              </a:spcAft>
              <a:buSzPct val="80000"/>
              <a:buNone/>
            </a:pPr>
            <a:r>
              <a:rPr lang="en-US" sz="2000" b="1" dirty="0">
                <a:solidFill>
                  <a:schemeClr val="bg1"/>
                </a:solidFill>
              </a:rPr>
              <a:t>4</a:t>
            </a:r>
            <a:r>
              <a:rPr lang="en-US" sz="2000" dirty="0"/>
              <a:t>	Accessible communication and consultation </a:t>
            </a:r>
          </a:p>
          <a:p>
            <a:pPr marL="182562" indent="0" defTabSz="540000">
              <a:lnSpc>
                <a:spcPct val="100000"/>
              </a:lnSpc>
              <a:spcBef>
                <a:spcPts val="600"/>
              </a:spcBef>
              <a:spcAft>
                <a:spcPts val="600"/>
              </a:spcAft>
              <a:buSzPct val="80000"/>
              <a:buNone/>
            </a:pPr>
            <a:r>
              <a:rPr lang="en-US" sz="2000" b="1" dirty="0">
                <a:solidFill>
                  <a:schemeClr val="bg1"/>
                </a:solidFill>
              </a:rPr>
              <a:t>5	</a:t>
            </a:r>
            <a:r>
              <a:rPr lang="en-US" sz="2000" dirty="0"/>
              <a:t>Staff and participant training and capacity building</a:t>
            </a:r>
          </a:p>
          <a:p>
            <a:pPr marL="182562" indent="0" defTabSz="540000">
              <a:lnSpc>
                <a:spcPct val="100000"/>
              </a:lnSpc>
              <a:spcBef>
                <a:spcPts val="600"/>
              </a:spcBef>
              <a:spcAft>
                <a:spcPts val="600"/>
              </a:spcAft>
              <a:buSzPct val="80000"/>
              <a:buNone/>
            </a:pPr>
            <a:r>
              <a:rPr lang="en-US" sz="2000" b="1" dirty="0">
                <a:solidFill>
                  <a:schemeClr val="bg1"/>
                </a:solidFill>
              </a:rPr>
              <a:t>6	</a:t>
            </a:r>
            <a:r>
              <a:rPr lang="en-US" sz="2000" dirty="0"/>
              <a:t>Review and continuous improvement</a:t>
            </a:r>
          </a:p>
          <a:p>
            <a:pPr marL="0" indent="0">
              <a:lnSpc>
                <a:spcPct val="100000"/>
              </a:lnSpc>
              <a:spcBef>
                <a:spcPts val="2400"/>
              </a:spcBef>
              <a:spcAft>
                <a:spcPts val="600"/>
              </a:spcAft>
              <a:buNone/>
            </a:pPr>
            <a:r>
              <a:rPr lang="en-US" sz="2000" dirty="0"/>
              <a:t>The following slides step through your specific responsibilities for each of these activities.</a:t>
            </a:r>
          </a:p>
        </p:txBody>
      </p:sp>
    </p:spTree>
    <p:extLst>
      <p:ext uri="{BB962C8B-B14F-4D97-AF65-F5344CB8AC3E}">
        <p14:creationId xmlns:p14="http://schemas.microsoft.com/office/powerpoint/2010/main" val="1537234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5DB3A10-2667-E90C-BC8B-177F8160DA2B}"/>
              </a:ext>
              <a:ext uri="{C183D7F6-B498-43B3-948B-1728B52AA6E4}">
                <adec:decorative xmlns:adec="http://schemas.microsoft.com/office/drawing/2017/decorative" val="1"/>
              </a:ext>
            </a:extLst>
          </p:cNvPr>
          <p:cNvSpPr/>
          <p:nvPr/>
        </p:nvSpPr>
        <p:spPr>
          <a:xfrm>
            <a:off x="744071" y="676940"/>
            <a:ext cx="663388" cy="663388"/>
          </a:xfrm>
          <a:prstGeom prst="rect">
            <a:avLst/>
          </a:prstGeom>
          <a:solidFill>
            <a:srgbClr val="0087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008753"/>
              </a:solidFill>
            </a:endParaRPr>
          </a:p>
        </p:txBody>
      </p:sp>
      <p:sp>
        <p:nvSpPr>
          <p:cNvPr id="10" name="Title 1">
            <a:extLst>
              <a:ext uri="{FF2B5EF4-FFF2-40B4-BE49-F238E27FC236}">
                <a16:creationId xmlns:a16="http://schemas.microsoft.com/office/drawing/2014/main" id="{A5EF0AC4-66BD-6621-3EA0-5B90F08A9AD5}"/>
              </a:ext>
            </a:extLst>
          </p:cNvPr>
          <p:cNvSpPr>
            <a:spLocks noGrp="1"/>
          </p:cNvSpPr>
          <p:nvPr>
            <p:ph type="title"/>
          </p:nvPr>
        </p:nvSpPr>
        <p:spPr>
          <a:xfrm>
            <a:off x="838200" y="365125"/>
            <a:ext cx="10515600" cy="1325563"/>
          </a:xfrm>
        </p:spPr>
        <p:txBody>
          <a:bodyPr/>
          <a:lstStyle/>
          <a:p>
            <a:r>
              <a:rPr lang="en-AU" sz="4400" b="1" dirty="0">
                <a:solidFill>
                  <a:schemeClr val="bg1"/>
                </a:solidFill>
                <a:effectLst/>
                <a:latin typeface="Aptos" panose="020B0004020202020204" pitchFamily="34" charset="0"/>
                <a:ea typeface="Calibri" panose="020F0502020204030204" pitchFamily="34" charset="0"/>
                <a:cs typeface="Times New Roman" panose="02020603050405020304" pitchFamily="18" charset="0"/>
              </a:rPr>
              <a:t>1</a:t>
            </a:r>
            <a:r>
              <a:rPr lang="en-AU" sz="4400" dirty="0">
                <a:effectLst/>
                <a:latin typeface="Aptos" panose="020B0004020202020204" pitchFamily="34" charset="0"/>
                <a:ea typeface="Calibri" panose="020F0502020204030204" pitchFamily="34" charset="0"/>
                <a:cs typeface="Times New Roman" panose="02020603050405020304" pitchFamily="18" charset="0"/>
              </a:rPr>
              <a:t>   </a:t>
            </a:r>
            <a:r>
              <a:rPr lang="en-AU" sz="4400" b="1" dirty="0">
                <a:effectLst/>
                <a:latin typeface="Aptos" panose="020B0004020202020204" pitchFamily="34" charset="0"/>
                <a:ea typeface="Calibri" panose="020F0502020204030204" pitchFamily="34" charset="0"/>
                <a:cs typeface="Times New Roman" panose="02020603050405020304" pitchFamily="18" charset="0"/>
              </a:rPr>
              <a:t>Risk assessment</a:t>
            </a:r>
            <a:endParaRPr lang="en-US" dirty="0"/>
          </a:p>
        </p:txBody>
      </p:sp>
      <p:sp>
        <p:nvSpPr>
          <p:cNvPr id="3" name="Content Placeholder 2">
            <a:extLst>
              <a:ext uri="{FF2B5EF4-FFF2-40B4-BE49-F238E27FC236}">
                <a16:creationId xmlns:a16="http://schemas.microsoft.com/office/drawing/2014/main" id="{4CCF876D-C6B4-3622-7FF0-D8E04AFB941D}"/>
              </a:ext>
            </a:extLst>
          </p:cNvPr>
          <p:cNvSpPr>
            <a:spLocks noGrp="1"/>
          </p:cNvSpPr>
          <p:nvPr>
            <p:ph idx="1"/>
          </p:nvPr>
        </p:nvSpPr>
        <p:spPr>
          <a:xfrm>
            <a:off x="1556657" y="2002503"/>
            <a:ext cx="8882744" cy="4174460"/>
          </a:xfrm>
        </p:spPr>
        <p:txBody>
          <a:bodyPr>
            <a:normAutofit/>
          </a:bodyPr>
          <a:lstStyle/>
          <a:p>
            <a:pPr marL="0" indent="0">
              <a:lnSpc>
                <a:spcPct val="100000"/>
              </a:lnSpc>
              <a:spcBef>
                <a:spcPts val="600"/>
              </a:spcBef>
              <a:spcAft>
                <a:spcPts val="600"/>
              </a:spcAft>
              <a:buNone/>
            </a:pPr>
            <a:r>
              <a:rPr lang="en-US" sz="2000" dirty="0"/>
              <a:t>You must ensure that the organisation’s risk assessment system considers emergencies and disasters.</a:t>
            </a:r>
          </a:p>
          <a:p>
            <a:pPr marL="0" indent="0">
              <a:lnSpc>
                <a:spcPct val="100000"/>
              </a:lnSpc>
              <a:spcBef>
                <a:spcPts val="600"/>
              </a:spcBef>
              <a:spcAft>
                <a:spcPts val="600"/>
              </a:spcAft>
              <a:buNone/>
            </a:pPr>
            <a:r>
              <a:rPr lang="en-US" sz="2000" dirty="0"/>
              <a:t>You must monitor these risks and review them regularly, particularly after an emergency or disaster event has occurred.</a:t>
            </a:r>
          </a:p>
          <a:p>
            <a:pPr marL="0" indent="0">
              <a:lnSpc>
                <a:spcPct val="100000"/>
              </a:lnSpc>
              <a:spcBef>
                <a:spcPts val="600"/>
              </a:spcBef>
              <a:spcAft>
                <a:spcPts val="600"/>
              </a:spcAft>
              <a:buNone/>
            </a:pPr>
            <a:endParaRPr lang="en-US" sz="2000" dirty="0"/>
          </a:p>
          <a:p>
            <a:pPr marL="0" indent="0">
              <a:lnSpc>
                <a:spcPct val="100000"/>
              </a:lnSpc>
              <a:spcBef>
                <a:spcPts val="600"/>
              </a:spcBef>
              <a:spcAft>
                <a:spcPts val="600"/>
              </a:spcAft>
              <a:buNone/>
            </a:pPr>
            <a:r>
              <a:rPr lang="en-US" sz="2000" b="1" dirty="0">
                <a:solidFill>
                  <a:srgbClr val="008753"/>
                </a:solidFill>
              </a:rPr>
              <a:t>PROPORTIONATE RISK</a:t>
            </a:r>
          </a:p>
          <a:p>
            <a:pPr marL="0" indent="0">
              <a:lnSpc>
                <a:spcPct val="100000"/>
              </a:lnSpc>
              <a:spcBef>
                <a:spcPts val="600"/>
              </a:spcBef>
              <a:spcAft>
                <a:spcPts val="600"/>
              </a:spcAft>
              <a:buNone/>
            </a:pPr>
            <a:r>
              <a:rPr lang="en-US" sz="2000" dirty="0"/>
              <a:t>The NDIS Practice Standards are designed to be proportionate. </a:t>
            </a:r>
          </a:p>
          <a:p>
            <a:pPr marL="0" indent="0">
              <a:lnSpc>
                <a:spcPct val="100000"/>
              </a:lnSpc>
              <a:spcBef>
                <a:spcPts val="600"/>
              </a:spcBef>
              <a:spcAft>
                <a:spcPts val="600"/>
              </a:spcAft>
              <a:buNone/>
            </a:pPr>
            <a:r>
              <a:rPr lang="en-US" sz="2000" dirty="0"/>
              <a:t>The way an NDIS provider demonstrates they meet each standard should be appropriate to their size, scale, and supports they deliver. </a:t>
            </a:r>
          </a:p>
        </p:txBody>
      </p:sp>
      <p:pic>
        <p:nvPicPr>
          <p:cNvPr id="11" name="Picture 10">
            <a:extLst>
              <a:ext uri="{FF2B5EF4-FFF2-40B4-BE49-F238E27FC236}">
                <a16:creationId xmlns:a16="http://schemas.microsoft.com/office/drawing/2014/main" id="{7E8350F2-699A-E495-866E-8A113B93CFFF}"/>
              </a:ext>
              <a:ext uri="{C183D7F6-B498-43B3-948B-1728B52AA6E4}">
                <adec:decorative xmlns:adec="http://schemas.microsoft.com/office/drawing/2017/decorative" val="1"/>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t="28965" b="63661"/>
          <a:stretch/>
        </p:blipFill>
        <p:spPr>
          <a:xfrm>
            <a:off x="-1" y="6281390"/>
            <a:ext cx="12192000" cy="635350"/>
          </a:xfrm>
          <a:prstGeom prst="rect">
            <a:avLst/>
          </a:prstGeom>
        </p:spPr>
      </p:pic>
      <p:sp>
        <p:nvSpPr>
          <p:cNvPr id="12" name="TextBox 11">
            <a:extLst>
              <a:ext uri="{FF2B5EF4-FFF2-40B4-BE49-F238E27FC236}">
                <a16:creationId xmlns:a16="http://schemas.microsoft.com/office/drawing/2014/main" id="{CC117026-FB68-05A4-5773-7645CADE638F}"/>
              </a:ext>
            </a:extLst>
          </p:cNvPr>
          <p:cNvSpPr txBox="1"/>
          <p:nvPr/>
        </p:nvSpPr>
        <p:spPr>
          <a:xfrm>
            <a:off x="838200" y="6333651"/>
            <a:ext cx="10515600" cy="369332"/>
          </a:xfrm>
          <a:prstGeom prst="rect">
            <a:avLst/>
          </a:prstGeom>
          <a:noFill/>
        </p:spPr>
        <p:txBody>
          <a:bodyPr wrap="square">
            <a:spAutoFit/>
          </a:bodyPr>
          <a:lstStyle/>
          <a:p>
            <a:pPr marL="0" indent="0" algn="ctr">
              <a:buNone/>
            </a:pPr>
            <a:r>
              <a:rPr lang="en-US" b="1" dirty="0"/>
              <a:t>Read the      R4NED </a:t>
            </a:r>
            <a:r>
              <a:rPr lang="en-US" b="1" i="1" dirty="0"/>
              <a:t>NDIS Proportionate Risk fact sheet </a:t>
            </a:r>
            <a:r>
              <a:rPr lang="en-US" b="1" dirty="0"/>
              <a:t>for more information.</a:t>
            </a:r>
          </a:p>
        </p:txBody>
      </p:sp>
      <p:pic>
        <p:nvPicPr>
          <p:cNvPr id="13" name="Picture 2">
            <a:extLst>
              <a:ext uri="{FF2B5EF4-FFF2-40B4-BE49-F238E27FC236}">
                <a16:creationId xmlns:a16="http://schemas.microsoft.com/office/drawing/2014/main" id="{4FD84BB4-D5C7-482D-513E-3FD2F6B8CC04}"/>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54133" y="6399375"/>
            <a:ext cx="190500" cy="219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0422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65BB9C-9D66-D7D4-4AD8-3B5331511002}"/>
              </a:ext>
              <a:ext uri="{C183D7F6-B498-43B3-948B-1728B52AA6E4}">
                <adec:decorative xmlns:adec="http://schemas.microsoft.com/office/drawing/2017/decorative" val="1"/>
              </a:ext>
            </a:extLst>
          </p:cNvPr>
          <p:cNvSpPr/>
          <p:nvPr/>
        </p:nvSpPr>
        <p:spPr>
          <a:xfrm>
            <a:off x="744071" y="676940"/>
            <a:ext cx="663388" cy="663388"/>
          </a:xfrm>
          <a:prstGeom prst="rect">
            <a:avLst/>
          </a:prstGeom>
          <a:solidFill>
            <a:srgbClr val="00875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204FB00F-E927-F52C-CD6F-C9205EBE0CF7}"/>
              </a:ext>
            </a:extLst>
          </p:cNvPr>
          <p:cNvSpPr>
            <a:spLocks noGrp="1"/>
          </p:cNvSpPr>
          <p:nvPr>
            <p:ph type="title"/>
          </p:nvPr>
        </p:nvSpPr>
        <p:spPr>
          <a:xfrm>
            <a:off x="838200" y="365125"/>
            <a:ext cx="10515600" cy="1325563"/>
          </a:xfrm>
        </p:spPr>
        <p:txBody>
          <a:bodyPr/>
          <a:lstStyle/>
          <a:p>
            <a:r>
              <a:rPr lang="en-AU" sz="4400" b="1" dirty="0">
                <a:solidFill>
                  <a:schemeClr val="bg1"/>
                </a:solidFill>
                <a:effectLst/>
                <a:latin typeface="Aptos" panose="020B0004020202020204" pitchFamily="34" charset="0"/>
                <a:ea typeface="Calibri" panose="020F0502020204030204" pitchFamily="34" charset="0"/>
                <a:cs typeface="Times New Roman" panose="02020603050405020304" pitchFamily="18" charset="0"/>
              </a:rPr>
              <a:t>2</a:t>
            </a:r>
            <a:r>
              <a:rPr lang="en-AU" sz="4400" dirty="0">
                <a:effectLst/>
                <a:latin typeface="Aptos" panose="020B0004020202020204" pitchFamily="34" charset="0"/>
                <a:ea typeface="Calibri" panose="020F0502020204030204" pitchFamily="34" charset="0"/>
                <a:cs typeface="Times New Roman" panose="02020603050405020304" pitchFamily="18" charset="0"/>
              </a:rPr>
              <a:t>   </a:t>
            </a:r>
            <a:r>
              <a:rPr lang="en-AU" sz="4400" b="1" dirty="0">
                <a:effectLst/>
                <a:latin typeface="Aptos" panose="020B0004020202020204" pitchFamily="34" charset="0"/>
                <a:ea typeface="Calibri" panose="020F0502020204030204" pitchFamily="34" charset="0"/>
                <a:cs typeface="Times New Roman" panose="02020603050405020304" pitchFamily="18" charset="0"/>
              </a:rPr>
              <a:t>Organisational planning</a:t>
            </a:r>
            <a:endParaRPr lang="en-US" dirty="0"/>
          </a:p>
        </p:txBody>
      </p:sp>
      <p:sp>
        <p:nvSpPr>
          <p:cNvPr id="3" name="Content Placeholder 2">
            <a:extLst>
              <a:ext uri="{FF2B5EF4-FFF2-40B4-BE49-F238E27FC236}">
                <a16:creationId xmlns:a16="http://schemas.microsoft.com/office/drawing/2014/main" id="{4CCF876D-C6B4-3622-7FF0-D8E04AFB941D}"/>
              </a:ext>
            </a:extLst>
          </p:cNvPr>
          <p:cNvSpPr>
            <a:spLocks noGrp="1"/>
          </p:cNvSpPr>
          <p:nvPr>
            <p:ph idx="1"/>
          </p:nvPr>
        </p:nvSpPr>
        <p:spPr>
          <a:xfrm>
            <a:off x="1621972" y="2144486"/>
            <a:ext cx="8708572" cy="4446135"/>
          </a:xfrm>
        </p:spPr>
        <p:txBody>
          <a:bodyPr>
            <a:normAutofit/>
          </a:bodyPr>
          <a:lstStyle/>
          <a:p>
            <a:pPr marL="0" indent="0">
              <a:lnSpc>
                <a:spcPct val="100000"/>
              </a:lnSpc>
              <a:spcBef>
                <a:spcPts val="600"/>
              </a:spcBef>
              <a:spcAft>
                <a:spcPts val="600"/>
              </a:spcAft>
              <a:buNone/>
            </a:pPr>
            <a:r>
              <a:rPr lang="en-US" sz="2000" dirty="0"/>
              <a:t>You must ensure that your organisation has an Emergency and Disaster Management Plan.</a:t>
            </a:r>
          </a:p>
          <a:p>
            <a:pPr marL="0" indent="0">
              <a:lnSpc>
                <a:spcPct val="100000"/>
              </a:lnSpc>
              <a:spcBef>
                <a:spcPts val="600"/>
              </a:spcBef>
              <a:spcAft>
                <a:spcPts val="600"/>
              </a:spcAft>
              <a:buNone/>
            </a:pPr>
            <a:r>
              <a:rPr lang="en-US" sz="2000" dirty="0"/>
              <a:t>Depending on the size of your organisation, the complexity of your structure, and the types of NDIS supports you provide this plan may be included in you Business Continuity Plan or it may sit separately.</a:t>
            </a:r>
          </a:p>
          <a:p>
            <a:pPr marL="0" indent="0">
              <a:lnSpc>
                <a:spcPct val="100000"/>
              </a:lnSpc>
              <a:spcBef>
                <a:spcPts val="600"/>
              </a:spcBef>
              <a:spcAft>
                <a:spcPts val="600"/>
              </a:spcAft>
              <a:buNone/>
            </a:pPr>
            <a:r>
              <a:rPr lang="en-US" sz="2000" dirty="0"/>
              <a:t>The plan should be clear about roles and responsibilities when responding to and recovering from an emergency or disaster event, including your role in oversight of the response and recovery.</a:t>
            </a:r>
          </a:p>
          <a:p>
            <a:pPr marL="0" indent="0">
              <a:lnSpc>
                <a:spcPct val="100000"/>
              </a:lnSpc>
              <a:spcBef>
                <a:spcPts val="600"/>
              </a:spcBef>
              <a:spcAft>
                <a:spcPts val="600"/>
              </a:spcAft>
              <a:buNone/>
            </a:pPr>
            <a:r>
              <a:rPr lang="en-US" sz="2000" dirty="0"/>
              <a:t>NDIS Participants, staff and other stakeholders should be involved in the drafting and review of your plan.</a:t>
            </a:r>
          </a:p>
        </p:txBody>
      </p:sp>
    </p:spTree>
    <p:extLst>
      <p:ext uri="{BB962C8B-B14F-4D97-AF65-F5344CB8AC3E}">
        <p14:creationId xmlns:p14="http://schemas.microsoft.com/office/powerpoint/2010/main" val="30339299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2825</TotalTime>
  <Words>1084</Words>
  <Application>Microsoft Macintosh PowerPoint</Application>
  <PresentationFormat>Widescreen</PresentationFormat>
  <Paragraphs>92</Paragraphs>
  <Slides>15</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Aptos</vt:lpstr>
      <vt:lpstr>Aptos Display</vt:lpstr>
      <vt:lpstr>Arial</vt:lpstr>
      <vt:lpstr>Calibri</vt:lpstr>
      <vt:lpstr>Söhne</vt:lpstr>
      <vt:lpstr>Times New Roman</vt:lpstr>
      <vt:lpstr>Wingdings</vt:lpstr>
      <vt:lpstr>Office Theme</vt:lpstr>
      <vt:lpstr>Meeting the NDIS Practice  Standard for Emergency  and Disaster Management </vt:lpstr>
      <vt:lpstr>Introduction 1/2</vt:lpstr>
      <vt:lpstr>Introduction 2/2</vt:lpstr>
      <vt:lpstr>Context</vt:lpstr>
      <vt:lpstr>Framework</vt:lpstr>
      <vt:lpstr>Your organisation’s responsibilities 1/2</vt:lpstr>
      <vt:lpstr>Your organisation’s responsibilities 2/2</vt:lpstr>
      <vt:lpstr>1   Risk assessment</vt:lpstr>
      <vt:lpstr>2   Organisational planning</vt:lpstr>
      <vt:lpstr>3   Continuity of support</vt:lpstr>
      <vt:lpstr>4   Communication and consultation</vt:lpstr>
      <vt:lpstr>5   Training and capacity building</vt:lpstr>
      <vt:lpstr>6   Review and continuous improvement</vt:lpstr>
      <vt:lpstr>Conclusion</vt:lpstr>
      <vt:lpstr>Resources to assist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dc:creator>
  <cp:lastModifiedBy>Colin George</cp:lastModifiedBy>
  <cp:revision>7</cp:revision>
  <dcterms:created xsi:type="dcterms:W3CDTF">2024-04-14T04:27:51Z</dcterms:created>
  <dcterms:modified xsi:type="dcterms:W3CDTF">2024-06-03T02:39:24Z</dcterms:modified>
</cp:coreProperties>
</file>